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9" r:id="rId2"/>
    <p:sldId id="260" r:id="rId3"/>
    <p:sldId id="261" r:id="rId4"/>
    <p:sldId id="262" r:id="rId5"/>
    <p:sldId id="263" r:id="rId6"/>
    <p:sldId id="275" r:id="rId7"/>
    <p:sldId id="264" r:id="rId8"/>
    <p:sldId id="265" r:id="rId9"/>
    <p:sldId id="266" r:id="rId10"/>
    <p:sldId id="267" r:id="rId11"/>
    <p:sldId id="268" r:id="rId12"/>
    <p:sldId id="269" r:id="rId13"/>
    <p:sldId id="270" r:id="rId14"/>
  </p:sldIdLst>
  <p:sldSz cx="12192000" cy="6858000"/>
  <p:notesSz cx="12192000" cy="6858000"/>
  <p:embeddedFontLst>
    <p:embeddedFont>
      <p:font typeface="Aparajita" panose="02020603050405020304" pitchFamily="18" charset="0"/>
      <p:regular r:id="rId16"/>
      <p:bold r:id="rId17"/>
      <p:italic r:id="rId18"/>
      <p:boldItalic r:id="rId19"/>
    </p:embeddedFon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0" roundtripDataSignature="AMtx7mhqIvc28SYNr36H8kCrR2H20x3uI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8"/>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customschemas.google.com/relationships/presentationmetadata" Target="meta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hdphoto1.wdp>
</file>

<file path=ppt/media/image1.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5283200" cy="3444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6905625" y="0"/>
            <a:ext cx="5283200" cy="3444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1219200" y="3300413"/>
            <a:ext cx="9753600" cy="2700337"/>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13513"/>
            <a:ext cx="5283200" cy="3444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6905625" y="6513513"/>
            <a:ext cx="5283200" cy="3444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4: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5" name="Google Shape;75;p4: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p12: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3: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61" name="Google Shape;161;p13: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4: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9" name="Google Shape;169;p14: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5: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5: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6: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p6: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7: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7: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8: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8: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5e2b66f848_2_6:notes"/>
          <p:cNvSpPr txBox="1">
            <a:spLocks noGrp="1"/>
          </p:cNvSpPr>
          <p:nvPr>
            <p:ph type="body" idx="1"/>
          </p:nvPr>
        </p:nvSpPr>
        <p:spPr>
          <a:xfrm>
            <a:off x="1219200" y="3257550"/>
            <a:ext cx="97536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g25e2b66f848_2_6: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9: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9: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0: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10: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1:notes"/>
          <p:cNvSpPr txBox="1">
            <a:spLocks noGrp="1"/>
          </p:cNvSpPr>
          <p:nvPr>
            <p:ph type="body" idx="1"/>
          </p:nvPr>
        </p:nvSpPr>
        <p:spPr>
          <a:xfrm>
            <a:off x="1219200" y="3300413"/>
            <a:ext cx="9753600" cy="2700337"/>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45" name="Google Shape;145;p11:notes"/>
          <p:cNvSpPr>
            <a:spLocks noGrp="1" noRot="1" noChangeAspect="1"/>
          </p:cNvSpPr>
          <p:nvPr>
            <p:ph type="sldImg" idx="2"/>
          </p:nvPr>
        </p:nvSpPr>
        <p:spPr>
          <a:xfrm>
            <a:off x="4038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obj">
  <p:cSld name="OBJECT">
    <p:spTree>
      <p:nvGrpSpPr>
        <p:cNvPr id="1" name="Shape 15"/>
        <p:cNvGrpSpPr/>
        <p:nvPr/>
      </p:nvGrpSpPr>
      <p:grpSpPr>
        <a:xfrm>
          <a:off x="0" y="0"/>
          <a:ext cx="0" cy="0"/>
          <a:chOff x="0" y="0"/>
          <a:chExt cx="0" cy="0"/>
        </a:xfrm>
      </p:grpSpPr>
      <p:sp>
        <p:nvSpPr>
          <p:cNvPr id="16" name="Google Shape;16;p20"/>
          <p:cNvSpPr txBox="1">
            <a:spLocks noGrp="1"/>
          </p:cNvSpPr>
          <p:nvPr>
            <p:ph type="ctrTitle"/>
          </p:nvPr>
        </p:nvSpPr>
        <p:spPr>
          <a:xfrm>
            <a:off x="4607878" y="2397252"/>
            <a:ext cx="2976242" cy="7874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000" b="0" i="0">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0"/>
          <p:cNvSpPr txBox="1">
            <a:spLocks noGrp="1"/>
          </p:cNvSpPr>
          <p:nvPr>
            <p:ph type="subTitle" idx="1"/>
          </p:nvPr>
        </p:nvSpPr>
        <p:spPr>
          <a:xfrm>
            <a:off x="1828800" y="3840480"/>
            <a:ext cx="8534400" cy="17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0"/>
          <p:cNvSpPr txBox="1">
            <a:spLocks noGrp="1"/>
          </p:cNvSpPr>
          <p:nvPr>
            <p:ph type="ftr" idx="11"/>
          </p:nvPr>
        </p:nvSpPr>
        <p:spPr>
          <a:xfrm>
            <a:off x="5138704" y="6534404"/>
            <a:ext cx="1812925" cy="233679"/>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1200" b="0" i="0">
                <a:solidFill>
                  <a:srgbClr val="595959"/>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0"/>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0"/>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b="0" i="0" u="none" strike="noStrike" cap="none">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1"/>
        <p:cNvGrpSpPr/>
        <p:nvPr/>
      </p:nvGrpSpPr>
      <p:grpSpPr>
        <a:xfrm>
          <a:off x="0" y="0"/>
          <a:ext cx="0" cy="0"/>
          <a:chOff x="0" y="0"/>
          <a:chExt cx="0" cy="0"/>
        </a:xfrm>
      </p:grpSpPr>
      <p:sp>
        <p:nvSpPr>
          <p:cNvPr id="22" name="Google Shape;22;p21"/>
          <p:cNvSpPr txBox="1">
            <a:spLocks noGrp="1"/>
          </p:cNvSpPr>
          <p:nvPr>
            <p:ph type="title"/>
          </p:nvPr>
        </p:nvSpPr>
        <p:spPr>
          <a:xfrm>
            <a:off x="2144327" y="397763"/>
            <a:ext cx="7903344" cy="7874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000" b="0" i="0">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1"/>
          <p:cNvSpPr txBox="1">
            <a:spLocks noGrp="1"/>
          </p:cNvSpPr>
          <p:nvPr>
            <p:ph type="body" idx="1"/>
          </p:nvPr>
        </p:nvSpPr>
        <p:spPr>
          <a:xfrm>
            <a:off x="747364" y="1733803"/>
            <a:ext cx="10697271" cy="4189095"/>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2400" b="0" i="0">
                <a:solidFill>
                  <a:schemeClr val="dk1"/>
                </a:solidFill>
                <a:latin typeface="Arial"/>
                <a:ea typeface="Arial"/>
                <a:cs typeface="Arial"/>
                <a:sym typeface="Aria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4" name="Google Shape;24;p21"/>
          <p:cNvSpPr txBox="1">
            <a:spLocks noGrp="1"/>
          </p:cNvSpPr>
          <p:nvPr>
            <p:ph type="ftr" idx="11"/>
          </p:nvPr>
        </p:nvSpPr>
        <p:spPr>
          <a:xfrm>
            <a:off x="5138704" y="6534404"/>
            <a:ext cx="1812925" cy="233679"/>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1200" b="0" i="0">
                <a:solidFill>
                  <a:srgbClr val="595959"/>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1"/>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1"/>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7"/>
        <p:cNvGrpSpPr/>
        <p:nvPr/>
      </p:nvGrpSpPr>
      <p:grpSpPr>
        <a:xfrm>
          <a:off x="0" y="0"/>
          <a:ext cx="0" cy="0"/>
          <a:chOff x="0" y="0"/>
          <a:chExt cx="0" cy="0"/>
        </a:xfrm>
      </p:grpSpPr>
      <p:sp>
        <p:nvSpPr>
          <p:cNvPr id="28" name="Google Shape;28;p22"/>
          <p:cNvSpPr txBox="1">
            <a:spLocks noGrp="1"/>
          </p:cNvSpPr>
          <p:nvPr>
            <p:ph type="title"/>
          </p:nvPr>
        </p:nvSpPr>
        <p:spPr>
          <a:xfrm>
            <a:off x="2144327" y="397763"/>
            <a:ext cx="7903344" cy="7874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000" b="0" i="0">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2"/>
          <p:cNvSpPr txBox="1">
            <a:spLocks noGrp="1"/>
          </p:cNvSpPr>
          <p:nvPr>
            <p:ph type="body" idx="1"/>
          </p:nvPr>
        </p:nvSpPr>
        <p:spPr>
          <a:xfrm>
            <a:off x="609600" y="1577340"/>
            <a:ext cx="530352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0" name="Google Shape;30;p22"/>
          <p:cNvSpPr txBox="1">
            <a:spLocks noGrp="1"/>
          </p:cNvSpPr>
          <p:nvPr>
            <p:ph type="body" idx="2"/>
          </p:nvPr>
        </p:nvSpPr>
        <p:spPr>
          <a:xfrm>
            <a:off x="6278880" y="1577340"/>
            <a:ext cx="530352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1" name="Google Shape;31;p22"/>
          <p:cNvSpPr txBox="1">
            <a:spLocks noGrp="1"/>
          </p:cNvSpPr>
          <p:nvPr>
            <p:ph type="ftr" idx="11"/>
          </p:nvPr>
        </p:nvSpPr>
        <p:spPr>
          <a:xfrm>
            <a:off x="5138704" y="6534404"/>
            <a:ext cx="1812925" cy="233679"/>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1200" b="0" i="0">
                <a:solidFill>
                  <a:srgbClr val="595959"/>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2"/>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2"/>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4"/>
        <p:cNvGrpSpPr/>
        <p:nvPr/>
      </p:nvGrpSpPr>
      <p:grpSpPr>
        <a:xfrm>
          <a:off x="0" y="0"/>
          <a:ext cx="0" cy="0"/>
          <a:chOff x="0" y="0"/>
          <a:chExt cx="0" cy="0"/>
        </a:xfrm>
      </p:grpSpPr>
      <p:sp>
        <p:nvSpPr>
          <p:cNvPr id="35" name="Google Shape;35;p23"/>
          <p:cNvSpPr txBox="1">
            <a:spLocks noGrp="1"/>
          </p:cNvSpPr>
          <p:nvPr>
            <p:ph type="title"/>
          </p:nvPr>
        </p:nvSpPr>
        <p:spPr>
          <a:xfrm>
            <a:off x="2144327" y="397763"/>
            <a:ext cx="7903344" cy="7874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000" b="0" i="0">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23"/>
          <p:cNvSpPr txBox="1">
            <a:spLocks noGrp="1"/>
          </p:cNvSpPr>
          <p:nvPr>
            <p:ph type="ftr" idx="11"/>
          </p:nvPr>
        </p:nvSpPr>
        <p:spPr>
          <a:xfrm>
            <a:off x="5138704" y="6534404"/>
            <a:ext cx="1812925" cy="233679"/>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1200" b="0" i="0">
                <a:solidFill>
                  <a:srgbClr val="595959"/>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3"/>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3"/>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39"/>
        <p:cNvGrpSpPr/>
        <p:nvPr/>
      </p:nvGrpSpPr>
      <p:grpSpPr>
        <a:xfrm>
          <a:off x="0" y="0"/>
          <a:ext cx="0" cy="0"/>
          <a:chOff x="0" y="0"/>
          <a:chExt cx="0" cy="0"/>
        </a:xfrm>
      </p:grpSpPr>
      <p:sp>
        <p:nvSpPr>
          <p:cNvPr id="40" name="Google Shape;40;p24"/>
          <p:cNvSpPr txBox="1">
            <a:spLocks noGrp="1"/>
          </p:cNvSpPr>
          <p:nvPr>
            <p:ph type="ftr" idx="11"/>
          </p:nvPr>
        </p:nvSpPr>
        <p:spPr>
          <a:xfrm>
            <a:off x="5138704" y="6534404"/>
            <a:ext cx="1812925" cy="233679"/>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1200" b="0" i="0">
                <a:solidFill>
                  <a:srgbClr val="595959"/>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4"/>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4"/>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1" type="title">
  <p:cSld name="TITLE">
    <p:spTree>
      <p:nvGrpSpPr>
        <p:cNvPr id="1" name="Shape 43"/>
        <p:cNvGrpSpPr/>
        <p:nvPr/>
      </p:nvGrpSpPr>
      <p:grpSpPr>
        <a:xfrm>
          <a:off x="0" y="0"/>
          <a:ext cx="0" cy="0"/>
          <a:chOff x="0" y="0"/>
          <a:chExt cx="0" cy="0"/>
        </a:xfrm>
      </p:grpSpPr>
      <p:sp>
        <p:nvSpPr>
          <p:cNvPr id="44" name="Google Shape;44;g25e2b66f848_2_94"/>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lvl="0" algn="ctr" rtl="0">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 name="Google Shape;45;g25e2b66f848_2_94"/>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lvl="0" algn="ctr" rtl="0">
              <a:lnSpc>
                <a:spcPct val="90000"/>
              </a:lnSpc>
              <a:spcBef>
                <a:spcPts val="1100"/>
              </a:spcBef>
              <a:spcAft>
                <a:spcPts val="0"/>
              </a:spcAft>
              <a:buClr>
                <a:schemeClr val="dk1"/>
              </a:buClr>
              <a:buSzPts val="2400"/>
              <a:buNone/>
              <a:defRPr sz="2400"/>
            </a:lvl1pPr>
            <a:lvl2pPr lvl="1" algn="ctr" rtl="0">
              <a:lnSpc>
                <a:spcPct val="90000"/>
              </a:lnSpc>
              <a:spcBef>
                <a:spcPts val="500"/>
              </a:spcBef>
              <a:spcAft>
                <a:spcPts val="0"/>
              </a:spcAft>
              <a:buClr>
                <a:schemeClr val="dk1"/>
              </a:buClr>
              <a:buSzPts val="2000"/>
              <a:buNone/>
              <a:defRPr sz="2000"/>
            </a:lvl2pPr>
            <a:lvl3pPr lvl="2" algn="ctr" rtl="0">
              <a:lnSpc>
                <a:spcPct val="90000"/>
              </a:lnSpc>
              <a:spcBef>
                <a:spcPts val="500"/>
              </a:spcBef>
              <a:spcAft>
                <a:spcPts val="0"/>
              </a:spcAft>
              <a:buClr>
                <a:schemeClr val="dk1"/>
              </a:buClr>
              <a:buSzPts val="1900"/>
              <a:buNone/>
              <a:defRPr sz="1900"/>
            </a:lvl3pPr>
            <a:lvl4pPr lvl="3" algn="ctr" rtl="0">
              <a:lnSpc>
                <a:spcPct val="90000"/>
              </a:lnSpc>
              <a:spcBef>
                <a:spcPts val="500"/>
              </a:spcBef>
              <a:spcAft>
                <a:spcPts val="0"/>
              </a:spcAft>
              <a:buClr>
                <a:schemeClr val="dk1"/>
              </a:buClr>
              <a:buSzPts val="1600"/>
              <a:buNone/>
              <a:defRPr sz="1600"/>
            </a:lvl4pPr>
            <a:lvl5pPr lvl="4" algn="ctr" rtl="0">
              <a:lnSpc>
                <a:spcPct val="90000"/>
              </a:lnSpc>
              <a:spcBef>
                <a:spcPts val="500"/>
              </a:spcBef>
              <a:spcAft>
                <a:spcPts val="0"/>
              </a:spcAft>
              <a:buClr>
                <a:schemeClr val="dk1"/>
              </a:buClr>
              <a:buSzPts val="1600"/>
              <a:buNone/>
              <a:defRPr sz="1600"/>
            </a:lvl5pPr>
            <a:lvl6pPr lvl="5" algn="ctr" rtl="0">
              <a:lnSpc>
                <a:spcPct val="90000"/>
              </a:lnSpc>
              <a:spcBef>
                <a:spcPts val="500"/>
              </a:spcBef>
              <a:spcAft>
                <a:spcPts val="0"/>
              </a:spcAft>
              <a:buClr>
                <a:schemeClr val="dk1"/>
              </a:buClr>
              <a:buSzPts val="1600"/>
              <a:buNone/>
              <a:defRPr sz="1600"/>
            </a:lvl6pPr>
            <a:lvl7pPr lvl="6" algn="ctr" rtl="0">
              <a:lnSpc>
                <a:spcPct val="90000"/>
              </a:lnSpc>
              <a:spcBef>
                <a:spcPts val="500"/>
              </a:spcBef>
              <a:spcAft>
                <a:spcPts val="0"/>
              </a:spcAft>
              <a:buClr>
                <a:schemeClr val="dk1"/>
              </a:buClr>
              <a:buSzPts val="1600"/>
              <a:buNone/>
              <a:defRPr sz="1600"/>
            </a:lvl7pPr>
            <a:lvl8pPr lvl="7" algn="ctr" rtl="0">
              <a:lnSpc>
                <a:spcPct val="90000"/>
              </a:lnSpc>
              <a:spcBef>
                <a:spcPts val="500"/>
              </a:spcBef>
              <a:spcAft>
                <a:spcPts val="0"/>
              </a:spcAft>
              <a:buClr>
                <a:schemeClr val="dk1"/>
              </a:buClr>
              <a:buSzPts val="1600"/>
              <a:buNone/>
              <a:defRPr sz="1600"/>
            </a:lvl8pPr>
            <a:lvl9pPr lvl="8" algn="ctr" rtl="0">
              <a:lnSpc>
                <a:spcPct val="90000"/>
              </a:lnSpc>
              <a:spcBef>
                <a:spcPts val="500"/>
              </a:spcBef>
              <a:spcAft>
                <a:spcPts val="0"/>
              </a:spcAft>
              <a:buClr>
                <a:schemeClr val="dk1"/>
              </a:buClr>
              <a:buSzPts val="1600"/>
              <a:buNone/>
              <a:defRPr sz="1600"/>
            </a:lvl9pPr>
          </a:lstStyle>
          <a:p>
            <a:endParaRPr/>
          </a:p>
        </p:txBody>
      </p:sp>
      <p:sp>
        <p:nvSpPr>
          <p:cNvPr id="46" name="Google Shape;46;g25e2b66f848_2_9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sp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7" name="Google Shape;47;g25e2b66f848_2_9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sp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8" name="Google Shape;48;g25e2b66f848_2_94"/>
          <p:cNvSpPr txBox="1">
            <a:spLocks noGrp="1"/>
          </p:cNvSpPr>
          <p:nvPr>
            <p:ph type="sldNum" idx="12"/>
          </p:nvPr>
        </p:nvSpPr>
        <p:spPr>
          <a:xfrm>
            <a:off x="8610600" y="6356350"/>
            <a:ext cx="2743200" cy="369300"/>
          </a:xfrm>
          <a:prstGeom prst="rect">
            <a:avLst/>
          </a:prstGeom>
          <a:noFill/>
          <a:ln>
            <a:noFill/>
          </a:ln>
        </p:spPr>
        <p:txBody>
          <a:bodyPr spcFirstLastPara="1" wrap="square" lIns="91425" tIns="45700" rIns="91425" bIns="45700" anchor="ctr" anchorCtr="0">
            <a:sp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2144327" y="397763"/>
            <a:ext cx="7903344" cy="7874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5000" b="0" i="0" u="none" strike="noStrike" cap="none">
                <a:solidFill>
                  <a:schemeClr val="dk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9"/>
          <p:cNvSpPr txBox="1">
            <a:spLocks noGrp="1"/>
          </p:cNvSpPr>
          <p:nvPr>
            <p:ph type="body" idx="1"/>
          </p:nvPr>
        </p:nvSpPr>
        <p:spPr>
          <a:xfrm>
            <a:off x="747364" y="1733803"/>
            <a:ext cx="10697271" cy="4189095"/>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24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12" name="Google Shape;12;p19"/>
          <p:cNvSpPr txBox="1">
            <a:spLocks noGrp="1"/>
          </p:cNvSpPr>
          <p:nvPr>
            <p:ph type="ftr" idx="11"/>
          </p:nvPr>
        </p:nvSpPr>
        <p:spPr>
          <a:xfrm>
            <a:off x="5138704" y="6534404"/>
            <a:ext cx="1812925" cy="233679"/>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200" b="0" i="0" u="none" strike="noStrike" cap="none">
                <a:solidFill>
                  <a:srgbClr val="595959"/>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9"/>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9"/>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b="0" i="0" u="none" strike="noStrike" cap="none">
                <a:solidFill>
                  <a:srgbClr val="888888"/>
                </a:solidFill>
                <a:latin typeface="Calibri"/>
                <a:ea typeface="Calibri"/>
                <a:cs typeface="Calibri"/>
                <a:sym typeface="Calibri"/>
              </a:defRPr>
            </a:lvl1pPr>
            <a:lvl2pPr marL="0" marR="0" lvl="1" indent="0" algn="r" rtl="0">
              <a:spcBef>
                <a:spcPts val="0"/>
              </a:spcBef>
              <a:buNone/>
              <a:defRPr sz="1800" b="0" i="0" u="none" strike="noStrike" cap="none">
                <a:solidFill>
                  <a:srgbClr val="888888"/>
                </a:solidFill>
                <a:latin typeface="Calibri"/>
                <a:ea typeface="Calibri"/>
                <a:cs typeface="Calibri"/>
                <a:sym typeface="Calibri"/>
              </a:defRPr>
            </a:lvl2pPr>
            <a:lvl3pPr marL="0" marR="0" lvl="2" indent="0" algn="r" rtl="0">
              <a:spcBef>
                <a:spcPts val="0"/>
              </a:spcBef>
              <a:buNone/>
              <a:defRPr sz="1800" b="0" i="0" u="none" strike="noStrike" cap="none">
                <a:solidFill>
                  <a:srgbClr val="888888"/>
                </a:solidFill>
                <a:latin typeface="Calibri"/>
                <a:ea typeface="Calibri"/>
                <a:cs typeface="Calibri"/>
                <a:sym typeface="Calibri"/>
              </a:defRPr>
            </a:lvl3pPr>
            <a:lvl4pPr marL="0" marR="0" lvl="3" indent="0" algn="r" rtl="0">
              <a:spcBef>
                <a:spcPts val="0"/>
              </a:spcBef>
              <a:buNone/>
              <a:defRPr sz="1800" b="0" i="0" u="none" strike="noStrike" cap="none">
                <a:solidFill>
                  <a:srgbClr val="888888"/>
                </a:solidFill>
                <a:latin typeface="Calibri"/>
                <a:ea typeface="Calibri"/>
                <a:cs typeface="Calibri"/>
                <a:sym typeface="Calibri"/>
              </a:defRPr>
            </a:lvl4pPr>
            <a:lvl5pPr marL="0" marR="0" lvl="4" indent="0" algn="r" rtl="0">
              <a:spcBef>
                <a:spcPts val="0"/>
              </a:spcBef>
              <a:buNone/>
              <a:defRPr sz="1800" b="0" i="0" u="none" strike="noStrike" cap="none">
                <a:solidFill>
                  <a:srgbClr val="888888"/>
                </a:solidFill>
                <a:latin typeface="Calibri"/>
                <a:ea typeface="Calibri"/>
                <a:cs typeface="Calibri"/>
                <a:sym typeface="Calibri"/>
              </a:defRPr>
            </a:lvl5pPr>
            <a:lvl6pPr marL="0" marR="0" lvl="5" indent="0" algn="r" rtl="0">
              <a:spcBef>
                <a:spcPts val="0"/>
              </a:spcBef>
              <a:buNone/>
              <a:defRPr sz="1800" b="0" i="0" u="none" strike="noStrike" cap="none">
                <a:solidFill>
                  <a:srgbClr val="888888"/>
                </a:solidFill>
                <a:latin typeface="Calibri"/>
                <a:ea typeface="Calibri"/>
                <a:cs typeface="Calibri"/>
                <a:sym typeface="Calibri"/>
              </a:defRPr>
            </a:lvl6pPr>
            <a:lvl7pPr marL="0" marR="0" lvl="6" indent="0" algn="r" rtl="0">
              <a:spcBef>
                <a:spcPts val="0"/>
              </a:spcBef>
              <a:buNone/>
              <a:defRPr sz="1800" b="0" i="0" u="none" strike="noStrike" cap="none">
                <a:solidFill>
                  <a:srgbClr val="888888"/>
                </a:solidFill>
                <a:latin typeface="Calibri"/>
                <a:ea typeface="Calibri"/>
                <a:cs typeface="Calibri"/>
                <a:sym typeface="Calibri"/>
              </a:defRPr>
            </a:lvl7pPr>
            <a:lvl8pPr marL="0" marR="0" lvl="7" indent="0" algn="r" rtl="0">
              <a:spcBef>
                <a:spcPts val="0"/>
              </a:spcBef>
              <a:buNone/>
              <a:defRPr sz="1800" b="0" i="0" u="none" strike="noStrike" cap="none">
                <a:solidFill>
                  <a:srgbClr val="888888"/>
                </a:solidFill>
                <a:latin typeface="Calibri"/>
                <a:ea typeface="Calibri"/>
                <a:cs typeface="Calibri"/>
                <a:sym typeface="Calibri"/>
              </a:defRPr>
            </a:lvl8pPr>
            <a:lvl9pPr marL="0" marR="0" lvl="8" indent="0" algn="r" rtl="0">
              <a:spcBef>
                <a:spcPts val="0"/>
              </a:spcBef>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5.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76"/>
        <p:cNvGrpSpPr/>
        <p:nvPr/>
      </p:nvGrpSpPr>
      <p:grpSpPr>
        <a:xfrm>
          <a:off x="0" y="0"/>
          <a:ext cx="0" cy="0"/>
          <a:chOff x="0" y="0"/>
          <a:chExt cx="0" cy="0"/>
        </a:xfrm>
      </p:grpSpPr>
      <p:pic>
        <p:nvPicPr>
          <p:cNvPr id="5" name="Picture 4">
            <a:extLst>
              <a:ext uri="{FF2B5EF4-FFF2-40B4-BE49-F238E27FC236}">
                <a16:creationId xmlns:a16="http://schemas.microsoft.com/office/drawing/2014/main" id="{2EC55B49-0960-1275-6AFC-C3BE9622BB45}"/>
              </a:ext>
            </a:extLst>
          </p:cNvPr>
          <p:cNvPicPr>
            <a:picLocks noChangeAspect="1"/>
          </p:cNvPicPr>
          <p:nvPr/>
        </p:nvPicPr>
        <p:blipFill>
          <a:blip r:embed="rId3"/>
          <a:stretch>
            <a:fillRect/>
          </a:stretch>
        </p:blipFill>
        <p:spPr>
          <a:xfrm>
            <a:off x="0" y="0"/>
            <a:ext cx="12192000" cy="6858000"/>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46"/>
        <p:cNvGrpSpPr/>
        <p:nvPr/>
      </p:nvGrpSpPr>
      <p:grpSpPr>
        <a:xfrm>
          <a:off x="0" y="0"/>
          <a:ext cx="0" cy="0"/>
          <a:chOff x="0" y="0"/>
          <a:chExt cx="0" cy="0"/>
        </a:xfrm>
      </p:grpSpPr>
      <p:sp>
        <p:nvSpPr>
          <p:cNvPr id="147" name="Google Shape;147;p11"/>
          <p:cNvSpPr txBox="1">
            <a:spLocks noGrp="1"/>
          </p:cNvSpPr>
          <p:nvPr>
            <p:ph type="title"/>
          </p:nvPr>
        </p:nvSpPr>
        <p:spPr>
          <a:xfrm>
            <a:off x="863509" y="147702"/>
            <a:ext cx="10718165" cy="787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dirty="0"/>
              <a:t>COMPETITION &amp; BARRIER TO ENTRY</a:t>
            </a:r>
            <a:endParaRPr dirty="0"/>
          </a:p>
        </p:txBody>
      </p:sp>
      <p:sp>
        <p:nvSpPr>
          <p:cNvPr id="149" name="Google Shape;149;p11"/>
          <p:cNvSpPr/>
          <p:nvPr/>
        </p:nvSpPr>
        <p:spPr>
          <a:xfrm>
            <a:off x="3285612" y="1002508"/>
            <a:ext cx="5384800" cy="0"/>
          </a:xfrm>
          <a:custGeom>
            <a:avLst/>
            <a:gdLst/>
            <a:ahLst/>
            <a:cxnLst/>
            <a:rect l="l" t="t" r="r" b="b"/>
            <a:pathLst>
              <a:path w="5384800" h="120000" extrusionOk="0">
                <a:moveTo>
                  <a:pt x="0" y="0"/>
                </a:moveTo>
                <a:lnTo>
                  <a:pt x="5384800" y="0"/>
                </a:lnTo>
              </a:path>
            </a:pathLst>
          </a:custGeom>
          <a:noFill/>
          <a:ln w="38100" cap="flat" cmpd="sng">
            <a:solidFill>
              <a:srgbClr val="C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2A75273C-CF40-4C20-92F1-7EE57B893517}"/>
              </a:ext>
            </a:extLst>
          </p:cNvPr>
          <p:cNvSpPr>
            <a:spLocks noGrp="1"/>
          </p:cNvSpPr>
          <p:nvPr>
            <p:ph type="body" idx="1"/>
          </p:nvPr>
        </p:nvSpPr>
        <p:spPr>
          <a:xfrm>
            <a:off x="863509" y="1733803"/>
            <a:ext cx="10581126" cy="3693319"/>
          </a:xfrm>
        </p:spPr>
        <p:txBody>
          <a:bodyPr/>
          <a:lstStyle/>
          <a:p>
            <a:pPr algn="just"/>
            <a:r>
              <a:rPr lang="en-US" sz="2000" dirty="0"/>
              <a:t>The soil tester kit market is characterized by intense competition and notable barriers to entry. As demand for efficient and user-friendly soil testing solutions continues to grow, established players in the industry maintain a strong presence, leveraging brand recognition and extensive distribution networks. Key competitors often invest heavily in research and development to enhance product features, accuracy, and ease of use, creating a challenging landscape for new entrants. Additionally, the requirement for specialized knowledge in soil science, sensor technology, and data analysis poses a significant barrier to entry, as it necessitates substantial expertise and resources. Regulatory compliance and the need for reliable and accurate results further contribute to the complexity of new market participants. As a result, the soil tester kit market demands innovative approaches and continuous improvement to overcome competitive pressures and establish a foothold in the industry.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54"/>
        <p:cNvGrpSpPr/>
        <p:nvPr/>
      </p:nvGrpSpPr>
      <p:grpSpPr>
        <a:xfrm>
          <a:off x="0" y="0"/>
          <a:ext cx="0" cy="0"/>
          <a:chOff x="0" y="0"/>
          <a:chExt cx="0" cy="0"/>
        </a:xfrm>
      </p:grpSpPr>
      <p:sp>
        <p:nvSpPr>
          <p:cNvPr id="155" name="Google Shape;155;p12"/>
          <p:cNvSpPr txBox="1">
            <a:spLocks noGrp="1"/>
          </p:cNvSpPr>
          <p:nvPr>
            <p:ph type="title"/>
          </p:nvPr>
        </p:nvSpPr>
        <p:spPr>
          <a:xfrm>
            <a:off x="3622512" y="186960"/>
            <a:ext cx="5337810" cy="787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dirty="0"/>
              <a:t>REVENUE MODEL</a:t>
            </a:r>
            <a:endParaRPr dirty="0"/>
          </a:p>
        </p:txBody>
      </p:sp>
      <p:sp>
        <p:nvSpPr>
          <p:cNvPr id="156" name="Google Shape;156;p12"/>
          <p:cNvSpPr txBox="1"/>
          <p:nvPr/>
        </p:nvSpPr>
        <p:spPr>
          <a:xfrm>
            <a:off x="689069" y="1346234"/>
            <a:ext cx="11010507" cy="3798461"/>
          </a:xfrm>
          <a:prstGeom prst="rect">
            <a:avLst/>
          </a:prstGeom>
          <a:noFill/>
          <a:ln>
            <a:noFill/>
          </a:ln>
        </p:spPr>
        <p:txBody>
          <a:bodyPr spcFirstLastPara="1" wrap="square" lIns="0" tIns="104125" rIns="0" bIns="0" anchor="t" anchorCtr="0">
            <a:spAutoFit/>
          </a:bodyPr>
          <a:lstStyle/>
          <a:p>
            <a:pPr lvl="0" algn="just"/>
            <a:r>
              <a:rPr lang="en-US" sz="2000" dirty="0"/>
              <a:t>The revenue model for our product encompasses various streams to ensure both upfront and recurring income. To initiate customer engagement, we will implement a product licensing fee, charging users a one-time cost for access to the core features. Additionally, we plan to introduce a subscription model with different plans to cater to needs of horticulture and gardening sector, offering monthly or annual payment options. Continuous revenue will be generated through maintenance contracts, providing users with ongoing support, updates, and patches for a fixed fee.</a:t>
            </a:r>
          </a:p>
          <a:p>
            <a:pPr lvl="0" algn="just"/>
            <a:endParaRPr lang="en-US" sz="2000" dirty="0">
              <a:solidFill>
                <a:schemeClr val="dk1"/>
              </a:solidFill>
              <a:latin typeface="Arial"/>
              <a:ea typeface="Arial"/>
              <a:cs typeface="Arial"/>
              <a:sym typeface="Arial"/>
            </a:endParaRPr>
          </a:p>
          <a:p>
            <a:pPr lvl="0" algn="just"/>
            <a:r>
              <a:rPr lang="en-US" sz="2000" dirty="0"/>
              <a:t>Customization and consulting services will be available, allowing us to cater to specific client needs for an additional fee. Lastly, a free trial period will be implemented to entice potential customers, with the aim of converting trial users into paying subscribers by offering exclusive benefits or discounts. </a:t>
            </a:r>
            <a:endParaRPr sz="2000" dirty="0">
              <a:solidFill>
                <a:schemeClr val="dk1"/>
              </a:solidFill>
              <a:latin typeface="Arial"/>
              <a:ea typeface="Arial"/>
              <a:cs typeface="Arial"/>
              <a:sym typeface="Arial"/>
            </a:endParaRPr>
          </a:p>
        </p:txBody>
      </p:sp>
      <p:sp>
        <p:nvSpPr>
          <p:cNvPr id="157" name="Google Shape;157;p12"/>
          <p:cNvSpPr/>
          <p:nvPr/>
        </p:nvSpPr>
        <p:spPr>
          <a:xfrm>
            <a:off x="3501923" y="1084882"/>
            <a:ext cx="5384800" cy="0"/>
          </a:xfrm>
          <a:custGeom>
            <a:avLst/>
            <a:gdLst/>
            <a:ahLst/>
            <a:cxnLst/>
            <a:rect l="l" t="t" r="r" b="b"/>
            <a:pathLst>
              <a:path w="5384800" h="120000" extrusionOk="0">
                <a:moveTo>
                  <a:pt x="0" y="0"/>
                </a:moveTo>
                <a:lnTo>
                  <a:pt x="5384800" y="0"/>
                </a:lnTo>
              </a:path>
            </a:pathLst>
          </a:custGeom>
          <a:noFill/>
          <a:ln w="38100" cap="flat" cmpd="sng">
            <a:solidFill>
              <a:srgbClr val="C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62"/>
        <p:cNvGrpSpPr/>
        <p:nvPr/>
      </p:nvGrpSpPr>
      <p:grpSpPr>
        <a:xfrm>
          <a:off x="0" y="0"/>
          <a:ext cx="0" cy="0"/>
          <a:chOff x="0" y="0"/>
          <a:chExt cx="0" cy="0"/>
        </a:xfrm>
      </p:grpSpPr>
      <p:sp>
        <p:nvSpPr>
          <p:cNvPr id="163" name="Google Shape;163;p13"/>
          <p:cNvSpPr txBox="1">
            <a:spLocks noGrp="1"/>
          </p:cNvSpPr>
          <p:nvPr>
            <p:ph type="title"/>
          </p:nvPr>
        </p:nvSpPr>
        <p:spPr>
          <a:xfrm>
            <a:off x="4333245" y="211049"/>
            <a:ext cx="3896360" cy="787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dirty="0"/>
              <a:t>MILESTONES</a:t>
            </a:r>
            <a:endParaRPr dirty="0"/>
          </a:p>
        </p:txBody>
      </p:sp>
      <p:sp>
        <p:nvSpPr>
          <p:cNvPr id="164" name="Google Shape;164;p13"/>
          <p:cNvSpPr txBox="1"/>
          <p:nvPr/>
        </p:nvSpPr>
        <p:spPr>
          <a:xfrm>
            <a:off x="516934" y="1302781"/>
            <a:ext cx="11181730" cy="5552802"/>
          </a:xfrm>
          <a:prstGeom prst="rect">
            <a:avLst/>
          </a:prstGeom>
          <a:noFill/>
          <a:ln>
            <a:noFill/>
          </a:ln>
        </p:spPr>
        <p:txBody>
          <a:bodyPr spcFirstLastPara="1" wrap="square" lIns="0" tIns="12700" rIns="0" bIns="0" anchor="t" anchorCtr="0">
            <a:spAutoFit/>
          </a:bodyPr>
          <a:lstStyle/>
          <a:p>
            <a:pPr marL="1274444" marR="981710" lvl="0" indent="-285750" algn="just">
              <a:lnSpc>
                <a:spcPct val="125000"/>
              </a:lnSpc>
              <a:buFont typeface="Arial" panose="020B0604020202020204" pitchFamily="34" charset="0"/>
              <a:buChar char="•"/>
            </a:pPr>
            <a:r>
              <a:rPr lang="en-US" sz="1800" dirty="0"/>
              <a:t>Over the next </a:t>
            </a:r>
            <a:r>
              <a:rPr lang="en-US" sz="1800" b="1" dirty="0"/>
              <a:t>1-3 years</a:t>
            </a:r>
            <a:r>
              <a:rPr lang="en-US" sz="1800" dirty="0"/>
              <a:t>, our team aims to achieve several critical milestones as we progress from the current prototyping stage. </a:t>
            </a:r>
          </a:p>
          <a:p>
            <a:pPr marL="1274444" marR="981710" lvl="0" indent="-285750" algn="just">
              <a:lnSpc>
                <a:spcPct val="125000"/>
              </a:lnSpc>
              <a:buFont typeface="Arial" panose="020B0604020202020204" pitchFamily="34" charset="0"/>
              <a:buChar char="•"/>
            </a:pPr>
            <a:r>
              <a:rPr lang="en-US" sz="1800" dirty="0"/>
              <a:t>In the initial </a:t>
            </a:r>
            <a:r>
              <a:rPr lang="en-US" sz="1800" b="1" dirty="0"/>
              <a:t>6-12 months</a:t>
            </a:r>
            <a:r>
              <a:rPr lang="en-US" sz="1800" dirty="0"/>
              <a:t>, our focus will be on refining the prototype based on user feedback and testing, addressing any usability or functionality issues, and conducting thorough performance and security assessments. </a:t>
            </a:r>
          </a:p>
          <a:p>
            <a:pPr marL="1274444" marR="981710" lvl="0" indent="-285750" algn="just">
              <a:lnSpc>
                <a:spcPct val="125000"/>
              </a:lnSpc>
              <a:buFont typeface="Arial" panose="020B0604020202020204" pitchFamily="34" charset="0"/>
              <a:buChar char="•"/>
            </a:pPr>
            <a:r>
              <a:rPr lang="en-US" sz="1800" dirty="0"/>
              <a:t>Following this, we plan to release an alpha version of the product within the next </a:t>
            </a:r>
            <a:r>
              <a:rPr lang="en-US" sz="1800" b="1" dirty="0"/>
              <a:t>12-18 months</a:t>
            </a:r>
            <a:r>
              <a:rPr lang="en-US" sz="1800" dirty="0"/>
              <a:t>, targeting a limited audience to gather real-world feedback and insights.</a:t>
            </a:r>
          </a:p>
          <a:p>
            <a:pPr marL="1274444" marR="981710" lvl="0" indent="-285750" algn="just">
              <a:lnSpc>
                <a:spcPct val="125000"/>
              </a:lnSpc>
              <a:buFont typeface="Arial" panose="020B0604020202020204" pitchFamily="34" charset="0"/>
              <a:buChar char="•"/>
            </a:pPr>
            <a:r>
              <a:rPr lang="en-US" sz="1800" dirty="0"/>
              <a:t>Subsequently, in the </a:t>
            </a:r>
            <a:r>
              <a:rPr lang="en-US" sz="1800" b="1" dirty="0"/>
              <a:t>18-24 month </a:t>
            </a:r>
            <a:r>
              <a:rPr lang="en-US" sz="1800" dirty="0"/>
              <a:t>timeframe, we intend to launch a beta version, expanding our user base beyond the initial testers and incorporating diverse feedback for further refinements. </a:t>
            </a:r>
          </a:p>
          <a:p>
            <a:pPr marL="1274444" marR="981710" lvl="0" indent="-285750" algn="just">
              <a:lnSpc>
                <a:spcPct val="125000"/>
              </a:lnSpc>
              <a:buFont typeface="Arial" panose="020B0604020202020204" pitchFamily="34" charset="0"/>
              <a:buChar char="•"/>
            </a:pPr>
            <a:r>
              <a:rPr lang="en-US" sz="1800" dirty="0"/>
              <a:t>As we approach the </a:t>
            </a:r>
            <a:r>
              <a:rPr lang="en-US" sz="1800" b="1" dirty="0"/>
              <a:t>24-36 month</a:t>
            </a:r>
            <a:r>
              <a:rPr lang="en-US" sz="1800" dirty="0"/>
              <a:t> mark, our primary objective is to launch the official, fully polished version of the product for general availability, backed by comprehensive marketing strategies and ongoing support mechanisms.</a:t>
            </a:r>
          </a:p>
          <a:p>
            <a:pPr marL="988694" marR="981710" lvl="0" indent="8889" algn="just">
              <a:lnSpc>
                <a:spcPct val="125000"/>
              </a:lnSpc>
            </a:pPr>
            <a:r>
              <a:rPr lang="en-US" sz="1800" dirty="0"/>
              <a:t>These milestones reflect our strategic roadmap for the next few years, emphasizing iterative development, user-centric improvements, and a focus on long-term growth and market presence.</a:t>
            </a:r>
            <a:endParaRPr lang="en-US" sz="1800" dirty="0">
              <a:solidFill>
                <a:srgbClr val="538CD5"/>
              </a:solidFill>
              <a:latin typeface="Arial"/>
              <a:ea typeface="Arial"/>
              <a:cs typeface="Arial"/>
              <a:sym typeface="Arial"/>
            </a:endParaRPr>
          </a:p>
        </p:txBody>
      </p:sp>
      <p:sp>
        <p:nvSpPr>
          <p:cNvPr id="165" name="Google Shape;165;p13"/>
          <p:cNvSpPr/>
          <p:nvPr/>
        </p:nvSpPr>
        <p:spPr>
          <a:xfrm>
            <a:off x="3511755" y="1101220"/>
            <a:ext cx="5384800" cy="0"/>
          </a:xfrm>
          <a:custGeom>
            <a:avLst/>
            <a:gdLst/>
            <a:ahLst/>
            <a:cxnLst/>
            <a:rect l="l" t="t" r="r" b="b"/>
            <a:pathLst>
              <a:path w="5384800" h="120000" extrusionOk="0">
                <a:moveTo>
                  <a:pt x="0" y="0"/>
                </a:moveTo>
                <a:lnTo>
                  <a:pt x="5384800" y="0"/>
                </a:lnTo>
              </a:path>
            </a:pathLst>
          </a:custGeom>
          <a:noFill/>
          <a:ln w="38100" cap="flat" cmpd="sng">
            <a:solidFill>
              <a:srgbClr val="C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5" name="Picture 4">
            <a:extLst>
              <a:ext uri="{FF2B5EF4-FFF2-40B4-BE49-F238E27FC236}">
                <a16:creationId xmlns:a16="http://schemas.microsoft.com/office/drawing/2014/main" id="{05B37FBC-B9F3-23C2-A35A-99F6C81D2458}"/>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E031361F-E885-41F0-97A5-37A67DB44088}"/>
              </a:ext>
            </a:extLst>
          </p:cNvPr>
          <p:cNvSpPr txBox="1"/>
          <p:nvPr/>
        </p:nvSpPr>
        <p:spPr>
          <a:xfrm>
            <a:off x="301657" y="4572000"/>
            <a:ext cx="9398524" cy="1569660"/>
          </a:xfrm>
          <a:prstGeom prst="rect">
            <a:avLst/>
          </a:prstGeom>
          <a:noFill/>
        </p:spPr>
        <p:txBody>
          <a:bodyPr wrap="square" rtlCol="0">
            <a:spAutoFit/>
          </a:bodyPr>
          <a:lstStyle/>
          <a:p>
            <a:r>
              <a:rPr lang="en-US" sz="4800" b="1" i="1" dirty="0">
                <a:solidFill>
                  <a:schemeClr val="bg1"/>
                </a:solidFill>
                <a:latin typeface="Aparajita" panose="02020603050405020304" pitchFamily="18" charset="0"/>
                <a:cs typeface="Aparajita" panose="02020603050405020304" pitchFamily="18" charset="0"/>
              </a:rPr>
              <a:t>“</a:t>
            </a:r>
            <a:r>
              <a:rPr lang="hi-IN" sz="4800" b="1" i="1" dirty="0">
                <a:solidFill>
                  <a:schemeClr val="bg1"/>
                </a:solidFill>
                <a:latin typeface="Aparajita" panose="02020603050405020304" pitchFamily="18" charset="0"/>
                <a:cs typeface="Aparajita" panose="02020603050405020304" pitchFamily="18" charset="0"/>
              </a:rPr>
              <a:t>खेतों में </a:t>
            </a:r>
            <a:r>
              <a:rPr lang="hi-IN" sz="4800" b="1" i="1" dirty="0" err="1">
                <a:solidFill>
                  <a:schemeClr val="bg1"/>
                </a:solidFill>
                <a:latin typeface="Aparajita" panose="02020603050405020304" pitchFamily="18" charset="0"/>
                <a:cs typeface="Aparajita" panose="02020603050405020304" pitchFamily="18" charset="0"/>
              </a:rPr>
              <a:t>सफ़लता</a:t>
            </a:r>
            <a:r>
              <a:rPr lang="hi-IN" sz="4800" b="1" i="1" dirty="0">
                <a:solidFill>
                  <a:schemeClr val="bg1"/>
                </a:solidFill>
                <a:latin typeface="Aparajita" panose="02020603050405020304" pitchFamily="18" charset="0"/>
                <a:cs typeface="Aparajita" panose="02020603050405020304" pitchFamily="18" charset="0"/>
              </a:rPr>
              <a:t>, ज़मीन की जाँच से: किसानों के लिए एक बेहतर उपहार</a:t>
            </a:r>
            <a:r>
              <a:rPr lang="en-US" sz="4800" b="1" i="1" dirty="0">
                <a:solidFill>
                  <a:schemeClr val="bg1"/>
                </a:solidFill>
                <a:latin typeface="Aparajita" panose="02020603050405020304" pitchFamily="18" charset="0"/>
                <a:cs typeface="Aparajita" panose="02020603050405020304" pitchFamily="18" charset="0"/>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84"/>
        <p:cNvGrpSpPr/>
        <p:nvPr/>
      </p:nvGrpSpPr>
      <p:grpSpPr>
        <a:xfrm>
          <a:off x="0" y="0"/>
          <a:ext cx="0" cy="0"/>
          <a:chOff x="0" y="0"/>
          <a:chExt cx="0" cy="0"/>
        </a:xfrm>
      </p:grpSpPr>
      <p:sp>
        <p:nvSpPr>
          <p:cNvPr id="85" name="Google Shape;85;p5"/>
          <p:cNvSpPr txBox="1">
            <a:spLocks noGrp="1"/>
          </p:cNvSpPr>
          <p:nvPr>
            <p:ph type="title"/>
          </p:nvPr>
        </p:nvSpPr>
        <p:spPr>
          <a:xfrm>
            <a:off x="4562475" y="334346"/>
            <a:ext cx="3067050" cy="787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dirty="0"/>
              <a:t>THE TEAM</a:t>
            </a:r>
            <a:endParaRPr dirty="0"/>
          </a:p>
        </p:txBody>
      </p:sp>
      <p:sp>
        <p:nvSpPr>
          <p:cNvPr id="87" name="Google Shape;87;p5"/>
          <p:cNvSpPr/>
          <p:nvPr/>
        </p:nvSpPr>
        <p:spPr>
          <a:xfrm>
            <a:off x="3315109" y="1171775"/>
            <a:ext cx="5384800" cy="0"/>
          </a:xfrm>
          <a:custGeom>
            <a:avLst/>
            <a:gdLst/>
            <a:ahLst/>
            <a:cxnLst/>
            <a:rect l="l" t="t" r="r" b="b"/>
            <a:pathLst>
              <a:path w="5384800" h="120000" extrusionOk="0">
                <a:moveTo>
                  <a:pt x="0" y="0"/>
                </a:moveTo>
                <a:lnTo>
                  <a:pt x="5384800" y="0"/>
                </a:lnTo>
              </a:path>
            </a:pathLst>
          </a:custGeom>
          <a:noFill/>
          <a:ln w="38100" cap="flat" cmpd="sng">
            <a:solidFill>
              <a:srgbClr val="C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 name="TextBox 2">
            <a:extLst>
              <a:ext uri="{FF2B5EF4-FFF2-40B4-BE49-F238E27FC236}">
                <a16:creationId xmlns:a16="http://schemas.microsoft.com/office/drawing/2014/main" id="{4698B20E-D6C1-2EBF-CB06-31A304AC3870}"/>
              </a:ext>
            </a:extLst>
          </p:cNvPr>
          <p:cNvSpPr txBox="1"/>
          <p:nvPr/>
        </p:nvSpPr>
        <p:spPr>
          <a:xfrm>
            <a:off x="2290915" y="1423798"/>
            <a:ext cx="8032955" cy="4462760"/>
          </a:xfrm>
          <a:prstGeom prst="rect">
            <a:avLst/>
          </a:prstGeom>
          <a:noFill/>
        </p:spPr>
        <p:txBody>
          <a:bodyPr wrap="square">
            <a:spAutoFit/>
          </a:bodyPr>
          <a:lstStyle/>
          <a:p>
            <a:r>
              <a:rPr lang="en-IN" sz="1800" b="1" dirty="0"/>
              <a:t>Member 1: Soham Deshpande,</a:t>
            </a:r>
            <a:r>
              <a:rPr lang="en-IN" sz="1800" dirty="0"/>
              <a:t> 2nd year engineering student at Pune Institute of Computer Technology. Beginner in Data Science and Django Backend development.</a:t>
            </a:r>
          </a:p>
          <a:p>
            <a:endParaRPr lang="en-IN" sz="1800" dirty="0"/>
          </a:p>
          <a:p>
            <a:r>
              <a:rPr lang="en-IN" sz="1800" b="1" dirty="0"/>
              <a:t>Member 2: Romank Sadhwani</a:t>
            </a:r>
            <a:r>
              <a:rPr lang="en-IN" sz="1800" dirty="0"/>
              <a:t>, 2</a:t>
            </a:r>
            <a:r>
              <a:rPr lang="en-IN" sz="1800" baseline="30000" dirty="0"/>
              <a:t>nd</a:t>
            </a:r>
            <a:r>
              <a:rPr lang="en-IN" sz="1800" dirty="0"/>
              <a:t>-year student at Pune Institute of Computer Technology. Beginner in phpMyAdmin, MySQL, Data Science, Microsoft Certified for Azure AI Fundamentals. Curious to learn new technologies</a:t>
            </a:r>
            <a:r>
              <a:rPr lang="en-IN" dirty="0"/>
              <a:t>.</a:t>
            </a:r>
          </a:p>
          <a:p>
            <a:endParaRPr lang="en-IN" dirty="0"/>
          </a:p>
          <a:p>
            <a:r>
              <a:rPr lang="en-IN" sz="1800" b="1" dirty="0"/>
              <a:t>Member 3: </a:t>
            </a:r>
            <a:r>
              <a:rPr lang="en-IN" sz="1800" b="1" dirty="0" err="1"/>
              <a:t>Shrihari</a:t>
            </a:r>
            <a:r>
              <a:rPr lang="en-IN" sz="1800" b="1" dirty="0"/>
              <a:t> Kulkarni, </a:t>
            </a:r>
            <a:r>
              <a:rPr lang="en-IN" sz="1800" dirty="0"/>
              <a:t>2</a:t>
            </a:r>
            <a:r>
              <a:rPr lang="en-IN" sz="1800" baseline="30000" dirty="0"/>
              <a:t>nd </a:t>
            </a:r>
            <a:r>
              <a:rPr lang="en-IN" sz="1800" dirty="0"/>
              <a:t>year student at Pune Institute of Computer Technology. Beginner in VLSI Designing. Have a pretty decent knowledge of Embedded Systems, IoT, and PCB Designing. </a:t>
            </a:r>
          </a:p>
          <a:p>
            <a:endParaRPr lang="en-IN" sz="1800" b="1" dirty="0"/>
          </a:p>
          <a:p>
            <a:r>
              <a:rPr lang="en-IN" sz="1800" b="1" dirty="0"/>
              <a:t>Member 4: Prasad Chaudhari, </a:t>
            </a:r>
            <a:r>
              <a:rPr lang="en-IN" sz="1800" dirty="0"/>
              <a:t>2</a:t>
            </a:r>
            <a:r>
              <a:rPr lang="en-IN" sz="1800" baseline="30000" dirty="0"/>
              <a:t>nd </a:t>
            </a:r>
            <a:r>
              <a:rPr lang="en-IN" sz="1800" dirty="0"/>
              <a:t>year student at Pune Institute of Computer Technology. Beginner in ML and have a decent knowledge of MySQL, PHP, HTML, and CSS.</a:t>
            </a:r>
            <a:r>
              <a:rPr lang="en-IN" sz="1800" b="1" dirty="0"/>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92"/>
        <p:cNvGrpSpPr/>
        <p:nvPr/>
      </p:nvGrpSpPr>
      <p:grpSpPr>
        <a:xfrm>
          <a:off x="0" y="0"/>
          <a:ext cx="0" cy="0"/>
          <a:chOff x="0" y="0"/>
          <a:chExt cx="0" cy="0"/>
        </a:xfrm>
      </p:grpSpPr>
      <p:sp>
        <p:nvSpPr>
          <p:cNvPr id="93" name="Google Shape;93;p6"/>
          <p:cNvSpPr txBox="1">
            <a:spLocks noGrp="1"/>
          </p:cNvSpPr>
          <p:nvPr>
            <p:ph type="ctrTitle"/>
          </p:nvPr>
        </p:nvSpPr>
        <p:spPr>
          <a:xfrm>
            <a:off x="4566314" y="283316"/>
            <a:ext cx="2976242" cy="787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dirty="0"/>
              <a:t>PROBLEM</a:t>
            </a:r>
            <a:endParaRPr dirty="0"/>
          </a:p>
        </p:txBody>
      </p:sp>
      <p:sp>
        <p:nvSpPr>
          <p:cNvPr id="94" name="Google Shape;94;p6"/>
          <p:cNvSpPr txBox="1"/>
          <p:nvPr/>
        </p:nvSpPr>
        <p:spPr>
          <a:xfrm>
            <a:off x="1199535" y="1414353"/>
            <a:ext cx="9969909" cy="3706143"/>
          </a:xfrm>
          <a:prstGeom prst="rect">
            <a:avLst/>
          </a:prstGeom>
          <a:noFill/>
          <a:ln>
            <a:noFill/>
          </a:ln>
        </p:spPr>
        <p:txBody>
          <a:bodyPr spcFirstLastPara="1" wrap="square" lIns="0" tIns="12700" rIns="0" bIns="0" anchor="t" anchorCtr="0">
            <a:spAutoFit/>
          </a:bodyPr>
          <a:lstStyle/>
          <a:p>
            <a:pPr marL="29844" marR="5080" lvl="0" indent="-17779" algn="just" rtl="0">
              <a:lnSpc>
                <a:spcPct val="125000"/>
              </a:lnSpc>
              <a:spcBef>
                <a:spcPts val="0"/>
              </a:spcBef>
              <a:spcAft>
                <a:spcPts val="0"/>
              </a:spcAft>
              <a:buNone/>
            </a:pPr>
            <a:r>
              <a:rPr lang="en-US" sz="2400" dirty="0">
                <a:solidFill>
                  <a:schemeClr val="dk1"/>
                </a:solidFill>
                <a:latin typeface="Arial"/>
                <a:ea typeface="Arial"/>
                <a:cs typeface="Arial"/>
                <a:sym typeface="Arial"/>
              </a:rPr>
              <a:t>Through generational knowledge, the </a:t>
            </a:r>
            <a:r>
              <a:rPr lang="en-US" sz="2400" dirty="0">
                <a:solidFill>
                  <a:schemeClr val="dk1"/>
                </a:solidFill>
              </a:rPr>
              <a:t>I</a:t>
            </a:r>
            <a:r>
              <a:rPr lang="en-US" sz="2400" dirty="0">
                <a:solidFill>
                  <a:schemeClr val="dk1"/>
                </a:solidFill>
                <a:latin typeface="Arial"/>
                <a:ea typeface="Arial"/>
                <a:cs typeface="Arial"/>
                <a:sym typeface="Arial"/>
              </a:rPr>
              <a:t>ndian farmer is extremely perceptive and knowledgeable. However, the crop yield of the Indian Farmer is still affected due to the inability to integrate the generation knowledge with modern techniques and Products Synthesized from modern scientific methods(MSM) such as GMOs, which is justifiably understandable. There is a need for a suggestion model that considers these dynamic parameters and gives suggestions throughout the agricultural process. </a:t>
            </a:r>
            <a:endParaRPr sz="2400" dirty="0">
              <a:solidFill>
                <a:schemeClr val="dk1"/>
              </a:solidFill>
              <a:latin typeface="Arial"/>
              <a:ea typeface="Arial"/>
              <a:cs typeface="Arial"/>
              <a:sym typeface="Arial"/>
            </a:endParaRPr>
          </a:p>
        </p:txBody>
      </p:sp>
      <p:sp>
        <p:nvSpPr>
          <p:cNvPr id="95" name="Google Shape;95;p6"/>
          <p:cNvSpPr/>
          <p:nvPr/>
        </p:nvSpPr>
        <p:spPr>
          <a:xfrm>
            <a:off x="3263712" y="1125025"/>
            <a:ext cx="5384800" cy="0"/>
          </a:xfrm>
          <a:custGeom>
            <a:avLst/>
            <a:gdLst/>
            <a:ahLst/>
            <a:cxnLst/>
            <a:rect l="l" t="t" r="r" b="b"/>
            <a:pathLst>
              <a:path w="5384800" h="120000" extrusionOk="0">
                <a:moveTo>
                  <a:pt x="0" y="0"/>
                </a:moveTo>
                <a:lnTo>
                  <a:pt x="5384800" y="0"/>
                </a:lnTo>
              </a:path>
            </a:pathLst>
          </a:custGeom>
          <a:noFill/>
          <a:ln w="38100" cap="flat" cmpd="sng">
            <a:solidFill>
              <a:srgbClr val="C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100"/>
        <p:cNvGrpSpPr/>
        <p:nvPr/>
      </p:nvGrpSpPr>
      <p:grpSpPr>
        <a:xfrm>
          <a:off x="0" y="0"/>
          <a:ext cx="0" cy="0"/>
          <a:chOff x="0" y="0"/>
          <a:chExt cx="0" cy="0"/>
        </a:xfrm>
      </p:grpSpPr>
      <p:sp>
        <p:nvSpPr>
          <p:cNvPr id="101" name="Google Shape;101;p7"/>
          <p:cNvSpPr txBox="1"/>
          <p:nvPr/>
        </p:nvSpPr>
        <p:spPr>
          <a:xfrm>
            <a:off x="4619947" y="159332"/>
            <a:ext cx="3246755" cy="7874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5000">
                <a:solidFill>
                  <a:schemeClr val="dk1"/>
                </a:solidFill>
                <a:latin typeface="Century Gothic"/>
                <a:ea typeface="Century Gothic"/>
                <a:cs typeface="Century Gothic"/>
                <a:sym typeface="Century Gothic"/>
              </a:rPr>
              <a:t>SOLUTION</a:t>
            </a:r>
            <a:endParaRPr sz="5000">
              <a:solidFill>
                <a:schemeClr val="dk1"/>
              </a:solidFill>
              <a:latin typeface="Century Gothic"/>
              <a:ea typeface="Century Gothic"/>
              <a:cs typeface="Century Gothic"/>
              <a:sym typeface="Century Gothic"/>
            </a:endParaRPr>
          </a:p>
        </p:txBody>
      </p:sp>
      <p:sp>
        <p:nvSpPr>
          <p:cNvPr id="102" name="Google Shape;102;p7"/>
          <p:cNvSpPr txBox="1"/>
          <p:nvPr/>
        </p:nvSpPr>
        <p:spPr>
          <a:xfrm>
            <a:off x="1455174" y="1367257"/>
            <a:ext cx="9763431" cy="1490152"/>
          </a:xfrm>
          <a:prstGeom prst="rect">
            <a:avLst/>
          </a:prstGeom>
          <a:noFill/>
          <a:ln>
            <a:noFill/>
          </a:ln>
        </p:spPr>
        <p:txBody>
          <a:bodyPr spcFirstLastPara="1" wrap="square" lIns="0" tIns="12700" rIns="0" bIns="0" anchor="t" anchorCtr="0">
            <a:spAutoFit/>
          </a:bodyPr>
          <a:lstStyle/>
          <a:p>
            <a:pPr marL="12700" marR="0" lvl="0" indent="0" algn="just" rtl="0">
              <a:lnSpc>
                <a:spcPct val="100000"/>
              </a:lnSpc>
              <a:spcBef>
                <a:spcPts val="0"/>
              </a:spcBef>
              <a:spcAft>
                <a:spcPts val="0"/>
              </a:spcAft>
              <a:buNone/>
            </a:pPr>
            <a:r>
              <a:rPr lang="en-US" sz="2400" dirty="0">
                <a:solidFill>
                  <a:schemeClr val="dk1"/>
                </a:solidFill>
                <a:latin typeface="Arial"/>
                <a:ea typeface="Arial"/>
                <a:cs typeface="Arial"/>
                <a:sym typeface="Arial"/>
              </a:rPr>
              <a:t>Our product is a cheap, easy-to-use soil parameter tester that communicates this data with our online portal which uses a trained ML model to continuously provide suggestions for the agricultural process to make the process sustainable.</a:t>
            </a:r>
          </a:p>
        </p:txBody>
      </p:sp>
      <p:sp>
        <p:nvSpPr>
          <p:cNvPr id="103" name="Google Shape;103;p7"/>
          <p:cNvSpPr/>
          <p:nvPr/>
        </p:nvSpPr>
        <p:spPr>
          <a:xfrm>
            <a:off x="3476179" y="1101059"/>
            <a:ext cx="5384800" cy="0"/>
          </a:xfrm>
          <a:custGeom>
            <a:avLst/>
            <a:gdLst/>
            <a:ahLst/>
            <a:cxnLst/>
            <a:rect l="l" t="t" r="r" b="b"/>
            <a:pathLst>
              <a:path w="5384800" h="120000" extrusionOk="0">
                <a:moveTo>
                  <a:pt x="0" y="0"/>
                </a:moveTo>
                <a:lnTo>
                  <a:pt x="5384800" y="0"/>
                </a:lnTo>
              </a:path>
            </a:pathLst>
          </a:custGeom>
          <a:noFill/>
          <a:ln w="38100" cap="flat" cmpd="sng">
            <a:solidFill>
              <a:srgbClr val="C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08"/>
        <p:cNvGrpSpPr/>
        <p:nvPr/>
      </p:nvGrpSpPr>
      <p:grpSpPr>
        <a:xfrm>
          <a:off x="0" y="0"/>
          <a:ext cx="0" cy="0"/>
          <a:chOff x="0" y="0"/>
          <a:chExt cx="0" cy="0"/>
        </a:xfrm>
      </p:grpSpPr>
      <p:sp>
        <p:nvSpPr>
          <p:cNvPr id="109" name="Google Shape;109;p8"/>
          <p:cNvSpPr txBox="1">
            <a:spLocks noGrp="1"/>
          </p:cNvSpPr>
          <p:nvPr>
            <p:ph type="title"/>
          </p:nvPr>
        </p:nvSpPr>
        <p:spPr>
          <a:xfrm>
            <a:off x="2554340" y="348701"/>
            <a:ext cx="7670165" cy="782265"/>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dirty="0"/>
              <a:t>OUR PRODUCT/SERVICE</a:t>
            </a:r>
            <a:endParaRPr dirty="0"/>
          </a:p>
        </p:txBody>
      </p:sp>
      <p:sp>
        <p:nvSpPr>
          <p:cNvPr id="110" name="Google Shape;110;p8"/>
          <p:cNvSpPr txBox="1"/>
          <p:nvPr/>
        </p:nvSpPr>
        <p:spPr>
          <a:xfrm>
            <a:off x="1007806" y="1370711"/>
            <a:ext cx="10510683" cy="4937249"/>
          </a:xfrm>
          <a:prstGeom prst="rect">
            <a:avLst/>
          </a:prstGeom>
          <a:noFill/>
          <a:ln>
            <a:noFill/>
          </a:ln>
        </p:spPr>
        <p:txBody>
          <a:bodyPr spcFirstLastPara="1" wrap="square" lIns="0" tIns="12700" rIns="0" bIns="0" anchor="t" anchorCtr="0">
            <a:spAutoFit/>
          </a:bodyPr>
          <a:lstStyle/>
          <a:p>
            <a:pPr marL="638175" marR="630555" lvl="0" indent="0" algn="just" rtl="0">
              <a:lnSpc>
                <a:spcPct val="125000"/>
              </a:lnSpc>
              <a:spcBef>
                <a:spcPts val="0"/>
              </a:spcBef>
              <a:spcAft>
                <a:spcPts val="0"/>
              </a:spcAft>
              <a:buNone/>
            </a:pPr>
            <a:r>
              <a:rPr lang="en-US" sz="1600" dirty="0">
                <a:solidFill>
                  <a:schemeClr val="dk1"/>
                </a:solidFill>
                <a:latin typeface="Arial"/>
                <a:ea typeface="Arial"/>
                <a:cs typeface="Arial"/>
                <a:sym typeface="Arial"/>
              </a:rPr>
              <a:t>Imagine you're a farmer, and you want to know which crops will grow best in your soil. We're going to use some special information about your soil to help you with this.</a:t>
            </a:r>
          </a:p>
          <a:p>
            <a:pPr marL="981075" marR="630555" lvl="0" indent="-342900" algn="just" rtl="0">
              <a:lnSpc>
                <a:spcPct val="125000"/>
              </a:lnSpc>
              <a:spcBef>
                <a:spcPts val="0"/>
              </a:spcBef>
              <a:spcAft>
                <a:spcPts val="0"/>
              </a:spcAft>
              <a:buAutoNum type="arabicPeriod"/>
            </a:pPr>
            <a:r>
              <a:rPr lang="en-US" sz="1600" b="1" dirty="0">
                <a:solidFill>
                  <a:schemeClr val="dk1"/>
                </a:solidFill>
                <a:latin typeface="Arial"/>
                <a:ea typeface="Arial"/>
                <a:cs typeface="Arial"/>
                <a:sym typeface="Arial"/>
              </a:rPr>
              <a:t>NPK (Nitrogen, Phosphorus, Potassium): </a:t>
            </a:r>
            <a:r>
              <a:rPr lang="en-US" sz="1600" dirty="0">
                <a:solidFill>
                  <a:schemeClr val="dk1"/>
                </a:solidFill>
                <a:latin typeface="Arial"/>
                <a:ea typeface="Arial"/>
                <a:cs typeface="Arial"/>
                <a:sym typeface="Arial"/>
              </a:rPr>
              <a:t>Think of NPK as the food that plants need to grow. Just like humans need a balanced diet, plants need the right amount of these three nutrients. Nitrogen (N) helps plants grow leaves and stems. Phosphorus (P) helps with strong roots and flowers. Potassium (K) helps plants fight diseases and grow strong overall.</a:t>
            </a:r>
          </a:p>
          <a:p>
            <a:pPr marL="981075" marR="630555" lvl="0" indent="-342900" algn="just" rtl="0">
              <a:lnSpc>
                <a:spcPct val="125000"/>
              </a:lnSpc>
              <a:spcBef>
                <a:spcPts val="0"/>
              </a:spcBef>
              <a:spcAft>
                <a:spcPts val="0"/>
              </a:spcAft>
              <a:buAutoNum type="arabicPeriod"/>
            </a:pPr>
            <a:r>
              <a:rPr lang="en-US" sz="1600" b="1" dirty="0">
                <a:solidFill>
                  <a:schemeClr val="dk1"/>
                </a:solidFill>
                <a:latin typeface="Arial"/>
                <a:ea typeface="Arial"/>
                <a:cs typeface="Arial"/>
                <a:sym typeface="Arial"/>
              </a:rPr>
              <a:t>pH (Soil Acidity/Alkalinity):</a:t>
            </a:r>
            <a:r>
              <a:rPr lang="en-US" sz="1600" dirty="0">
                <a:solidFill>
                  <a:schemeClr val="dk1"/>
                </a:solidFill>
                <a:latin typeface="Arial"/>
                <a:ea typeface="Arial"/>
                <a:cs typeface="Arial"/>
                <a:sym typeface="Arial"/>
              </a:rPr>
              <a:t> pH is like a measure of how sour or sweet your soil is. Low pH (acidic) soil is like sour food and might be good for some plants. High pH (alkaline) soil is like sweet food and suits different plants.</a:t>
            </a:r>
          </a:p>
          <a:p>
            <a:pPr marL="981075" marR="630555" lvl="0" indent="-342900" algn="just" rtl="0">
              <a:lnSpc>
                <a:spcPct val="125000"/>
              </a:lnSpc>
              <a:spcBef>
                <a:spcPts val="0"/>
              </a:spcBef>
              <a:spcAft>
                <a:spcPts val="0"/>
              </a:spcAft>
              <a:buAutoNum type="arabicPeriod"/>
            </a:pPr>
            <a:r>
              <a:rPr lang="en-US" sz="1600" b="1" dirty="0">
                <a:solidFill>
                  <a:schemeClr val="dk1"/>
                </a:solidFill>
                <a:latin typeface="Arial"/>
                <a:ea typeface="Arial"/>
                <a:cs typeface="Arial"/>
                <a:sym typeface="Arial"/>
              </a:rPr>
              <a:t>EC (Electrical Conductivity):</a:t>
            </a:r>
            <a:r>
              <a:rPr lang="en-US" sz="1600" dirty="0">
                <a:solidFill>
                  <a:schemeClr val="dk1"/>
                </a:solidFill>
                <a:latin typeface="Arial"/>
                <a:ea typeface="Arial"/>
                <a:cs typeface="Arial"/>
                <a:sym typeface="Arial"/>
              </a:rPr>
              <a:t> This is like checking how salty your soil is. Some plants like a little salt, and some don’t.</a:t>
            </a:r>
          </a:p>
          <a:p>
            <a:pPr marL="981075" marR="630555" lvl="0" indent="-342900" algn="just" rtl="0">
              <a:lnSpc>
                <a:spcPct val="125000"/>
              </a:lnSpc>
              <a:spcBef>
                <a:spcPts val="0"/>
              </a:spcBef>
              <a:spcAft>
                <a:spcPts val="0"/>
              </a:spcAft>
              <a:buAutoNum type="arabicPeriod"/>
            </a:pPr>
            <a:r>
              <a:rPr lang="en-US" sz="1600" b="1" dirty="0">
                <a:solidFill>
                  <a:schemeClr val="dk1"/>
                </a:solidFill>
                <a:latin typeface="Arial"/>
                <a:ea typeface="Arial"/>
                <a:cs typeface="Arial"/>
                <a:sym typeface="Arial"/>
              </a:rPr>
              <a:t>TDS (Total Dissolved Solids):</a:t>
            </a:r>
            <a:r>
              <a:rPr lang="en-US" sz="1600" dirty="0">
                <a:solidFill>
                  <a:schemeClr val="dk1"/>
                </a:solidFill>
                <a:latin typeface="Arial"/>
                <a:ea typeface="Arial"/>
                <a:cs typeface="Arial"/>
                <a:sym typeface="Arial"/>
              </a:rPr>
              <a:t> TDS measures everything that's dissolved in your soil, including minerals and salts. It's related to EC and tells you how "crowded" your soil is with stuff that plants need.</a:t>
            </a:r>
          </a:p>
          <a:p>
            <a:pPr marL="638175" marR="630555" lvl="0" algn="just" rtl="0">
              <a:lnSpc>
                <a:spcPct val="125000"/>
              </a:lnSpc>
              <a:spcBef>
                <a:spcPts val="0"/>
              </a:spcBef>
              <a:spcAft>
                <a:spcPts val="0"/>
              </a:spcAft>
            </a:pPr>
            <a:r>
              <a:rPr lang="en-US" sz="1600" dirty="0">
                <a:solidFill>
                  <a:schemeClr val="dk1"/>
                </a:solidFill>
                <a:latin typeface="Arial"/>
                <a:ea typeface="Arial"/>
                <a:cs typeface="Arial"/>
                <a:sym typeface="Arial"/>
              </a:rPr>
              <a:t>So, by understanding these things about your soil, we can recommend the right plant </a:t>
            </a:r>
            <a:r>
              <a:rPr lang="en-US" sz="1600" b="1" dirty="0">
                <a:solidFill>
                  <a:schemeClr val="dk1"/>
                </a:solidFill>
                <a:latin typeface="Arial"/>
                <a:ea typeface="Arial"/>
                <a:cs typeface="Arial"/>
                <a:sym typeface="Arial"/>
              </a:rPr>
              <a:t>diet</a:t>
            </a:r>
            <a:r>
              <a:rPr lang="en-US" sz="1600" dirty="0">
                <a:solidFill>
                  <a:schemeClr val="dk1"/>
                </a:solidFill>
                <a:latin typeface="Arial"/>
                <a:ea typeface="Arial"/>
                <a:cs typeface="Arial"/>
                <a:sym typeface="Arial"/>
              </a:rPr>
              <a:t> for your garden, making sure it gets the right nutrients, acidity, and saltiness for those plants to grow happily.</a:t>
            </a:r>
            <a:endParaRPr sz="1600" dirty="0">
              <a:solidFill>
                <a:schemeClr val="dk1"/>
              </a:solidFill>
              <a:latin typeface="Arial"/>
              <a:ea typeface="Arial"/>
              <a:cs typeface="Arial"/>
              <a:sym typeface="Arial"/>
            </a:endParaRPr>
          </a:p>
        </p:txBody>
      </p:sp>
      <p:sp>
        <p:nvSpPr>
          <p:cNvPr id="111" name="Google Shape;111;p8"/>
          <p:cNvSpPr/>
          <p:nvPr/>
        </p:nvSpPr>
        <p:spPr>
          <a:xfrm>
            <a:off x="3570748" y="1233737"/>
            <a:ext cx="5384800" cy="0"/>
          </a:xfrm>
          <a:custGeom>
            <a:avLst/>
            <a:gdLst/>
            <a:ahLst/>
            <a:cxnLst/>
            <a:rect l="l" t="t" r="r" b="b"/>
            <a:pathLst>
              <a:path w="5384800" h="120000" extrusionOk="0">
                <a:moveTo>
                  <a:pt x="0" y="0"/>
                </a:moveTo>
                <a:lnTo>
                  <a:pt x="5384800" y="0"/>
                </a:lnTo>
              </a:path>
            </a:pathLst>
          </a:custGeom>
          <a:noFill/>
          <a:ln w="38100" cap="flat" cmpd="sng">
            <a:solidFill>
              <a:srgbClr val="C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C7FE9611-8A5D-637F-F639-D2D3930CECFA}"/>
              </a:ext>
            </a:extLst>
          </p:cNvPr>
          <p:cNvGraphicFramePr>
            <a:graphicFrameLocks noChangeAspect="1"/>
          </p:cNvGraphicFramePr>
          <p:nvPr>
            <p:extLst>
              <p:ext uri="{D42A27DB-BD31-4B8C-83A1-F6EECF244321}">
                <p14:modId xmlns:p14="http://schemas.microsoft.com/office/powerpoint/2010/main" val="1755116202"/>
              </p:ext>
            </p:extLst>
          </p:nvPr>
        </p:nvGraphicFramePr>
        <p:xfrm>
          <a:off x="1622323" y="3008672"/>
          <a:ext cx="9026011" cy="2566218"/>
        </p:xfrm>
        <a:graphic>
          <a:graphicData uri="http://schemas.openxmlformats.org/presentationml/2006/ole">
            <mc:AlternateContent xmlns:mc="http://schemas.openxmlformats.org/markup-compatibility/2006">
              <mc:Choice xmlns:v="urn:schemas-microsoft-com:vml" Requires="v">
                <p:oleObj spid="_x0000_s1036" name="Worksheet" r:id="rId3" imgW="5623773" imgH="1470723" progId="Excel.Sheet.12">
                  <p:embed/>
                </p:oleObj>
              </mc:Choice>
              <mc:Fallback>
                <p:oleObj name="Worksheet" r:id="rId3" imgW="5623773" imgH="1470723" progId="Excel.Sheet.12">
                  <p:embed/>
                  <p:pic>
                    <p:nvPicPr>
                      <p:cNvPr id="0" name=""/>
                      <p:cNvPicPr/>
                      <p:nvPr/>
                    </p:nvPicPr>
                    <p:blipFill>
                      <a:blip r:embed="rId4"/>
                      <a:stretch>
                        <a:fillRect/>
                      </a:stretch>
                    </p:blipFill>
                    <p:spPr>
                      <a:xfrm>
                        <a:off x="1622323" y="3008672"/>
                        <a:ext cx="9026011" cy="2566218"/>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B8343BC8-9BD4-CEAC-978A-F3BD77D02737}"/>
              </a:ext>
            </a:extLst>
          </p:cNvPr>
          <p:cNvSpPr txBox="1"/>
          <p:nvPr/>
        </p:nvSpPr>
        <p:spPr>
          <a:xfrm>
            <a:off x="2148348" y="806245"/>
            <a:ext cx="7895303" cy="1754326"/>
          </a:xfrm>
          <a:prstGeom prst="rect">
            <a:avLst/>
          </a:prstGeom>
          <a:noFill/>
        </p:spPr>
        <p:txBody>
          <a:bodyPr wrap="square" rtlCol="0">
            <a:spAutoFit/>
          </a:bodyPr>
          <a:lstStyle/>
          <a:p>
            <a:pPr algn="just"/>
            <a:r>
              <a:rPr lang="en-US" sz="1800" dirty="0"/>
              <a:t>So, you tell us these things about your soil, and we'll use a computer program to give you a list of plants that are most likely to grow well in your soil. It's like having a gardening expert on your computer!</a:t>
            </a:r>
          </a:p>
          <a:p>
            <a:pPr algn="just"/>
            <a:r>
              <a:rPr lang="en-US" sz="1800" dirty="0"/>
              <a:t>And the more we learn over time about how well these plants grow in your area, the better our suggestions will get. So, it's like having a wise gardening friend who gets smarter with every season.</a:t>
            </a:r>
            <a:endParaRPr lang="en-IN" sz="1800" dirty="0"/>
          </a:p>
        </p:txBody>
      </p:sp>
    </p:spTree>
    <p:extLst>
      <p:ext uri="{BB962C8B-B14F-4D97-AF65-F5344CB8AC3E}">
        <p14:creationId xmlns:p14="http://schemas.microsoft.com/office/powerpoint/2010/main" val="1641439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3" name="Google Shape;117;g25e2b66f848_2_6">
            <a:extLst>
              <a:ext uri="{FF2B5EF4-FFF2-40B4-BE49-F238E27FC236}">
                <a16:creationId xmlns:a16="http://schemas.microsoft.com/office/drawing/2014/main" id="{8983EEA4-9B0A-31F1-3B96-5039CC9A7EBE}"/>
              </a:ext>
            </a:extLst>
          </p:cNvPr>
          <p:cNvSpPr/>
          <p:nvPr/>
        </p:nvSpPr>
        <p:spPr>
          <a:xfrm>
            <a:off x="3968159" y="388189"/>
            <a:ext cx="3657600" cy="6159300"/>
          </a:xfrm>
          <a:prstGeom prst="roundRect">
            <a:avLst>
              <a:gd name="adj" fmla="val 16667"/>
            </a:avLst>
          </a:prstGeom>
          <a:no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u="sng" dirty="0">
              <a:solidFill>
                <a:schemeClr val="dk1"/>
              </a:solidFill>
              <a:latin typeface="Calibri"/>
              <a:ea typeface="Calibri"/>
              <a:cs typeface="Calibri"/>
              <a:sym typeface="Calibri"/>
            </a:endParaRPr>
          </a:p>
        </p:txBody>
      </p:sp>
      <p:sp>
        <p:nvSpPr>
          <p:cNvPr id="14" name="Google Shape;118;g25e2b66f848_2_6">
            <a:extLst>
              <a:ext uri="{FF2B5EF4-FFF2-40B4-BE49-F238E27FC236}">
                <a16:creationId xmlns:a16="http://schemas.microsoft.com/office/drawing/2014/main" id="{22E8E0C2-D0C8-888A-08BD-E3987565DB17}"/>
              </a:ext>
            </a:extLst>
          </p:cNvPr>
          <p:cNvSpPr/>
          <p:nvPr/>
        </p:nvSpPr>
        <p:spPr>
          <a:xfrm>
            <a:off x="7668896" y="3486511"/>
            <a:ext cx="4523100" cy="3336900"/>
          </a:xfrm>
          <a:prstGeom prst="roundRect">
            <a:avLst>
              <a:gd name="adj" fmla="val 16667"/>
            </a:avLst>
          </a:prstGeom>
          <a:no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u="sng" dirty="0">
              <a:solidFill>
                <a:schemeClr val="dk1"/>
              </a:solidFill>
              <a:latin typeface="Calibri"/>
              <a:ea typeface="Calibri"/>
              <a:cs typeface="Calibri"/>
              <a:sym typeface="Calibri"/>
            </a:endParaRPr>
          </a:p>
          <a:p>
            <a:pPr marL="0" marR="0" lvl="0" indent="0" algn="l" rtl="0">
              <a:spcBef>
                <a:spcPts val="0"/>
              </a:spcBef>
              <a:spcAft>
                <a:spcPts val="0"/>
              </a:spcAft>
              <a:buNone/>
            </a:pPr>
            <a:endParaRPr sz="1900" u="sng" dirty="0">
              <a:solidFill>
                <a:schemeClr val="dk1"/>
              </a:solidFill>
              <a:latin typeface="Calibri"/>
              <a:ea typeface="Calibri"/>
              <a:cs typeface="Calibri"/>
              <a:sym typeface="Calibri"/>
            </a:endParaRPr>
          </a:p>
          <a:p>
            <a:pPr marL="292100" marR="0" lvl="0" indent="-298450" algn="l" rtl="0">
              <a:spcBef>
                <a:spcPts val="0"/>
              </a:spcBef>
              <a:spcAft>
                <a:spcPts val="0"/>
              </a:spcAft>
              <a:buClr>
                <a:schemeClr val="dk1"/>
              </a:buClr>
              <a:buSzPts val="1900"/>
              <a:buFont typeface="Arial"/>
              <a:buChar char="•"/>
            </a:pPr>
            <a:r>
              <a:rPr lang="en-US" sz="1900" dirty="0">
                <a:solidFill>
                  <a:schemeClr val="dk1"/>
                </a:solidFill>
                <a:latin typeface="Calibri"/>
                <a:ea typeface="Calibri"/>
                <a:cs typeface="Calibri"/>
                <a:sym typeface="Calibri"/>
              </a:rPr>
              <a:t>time saved – 25% faster</a:t>
            </a:r>
            <a:endParaRPr sz="1500" dirty="0"/>
          </a:p>
          <a:p>
            <a:pPr marL="292100" marR="0" lvl="0" indent="-298450" algn="l" rtl="0">
              <a:spcBef>
                <a:spcPts val="0"/>
              </a:spcBef>
              <a:spcAft>
                <a:spcPts val="0"/>
              </a:spcAft>
              <a:buClr>
                <a:schemeClr val="dk1"/>
              </a:buClr>
              <a:buSzPts val="1900"/>
              <a:buFont typeface="Arial"/>
              <a:buChar char="•"/>
            </a:pPr>
            <a:r>
              <a:rPr lang="en-US" sz="1900" dirty="0">
                <a:solidFill>
                  <a:schemeClr val="dk1"/>
                </a:solidFill>
                <a:latin typeface="Calibri"/>
                <a:ea typeface="Calibri"/>
                <a:cs typeface="Calibri"/>
                <a:sym typeface="Calibri"/>
              </a:rPr>
              <a:t>cost reduction -- ~14% reduction</a:t>
            </a:r>
            <a:endParaRPr sz="1500" dirty="0"/>
          </a:p>
          <a:p>
            <a:pPr marL="292100" marR="0" lvl="0" indent="-298450" algn="l" rtl="0">
              <a:spcBef>
                <a:spcPts val="0"/>
              </a:spcBef>
              <a:spcAft>
                <a:spcPts val="0"/>
              </a:spcAft>
              <a:buClr>
                <a:schemeClr val="dk1"/>
              </a:buClr>
              <a:buSzPts val="1900"/>
              <a:buFont typeface="Arial"/>
              <a:buChar char="•"/>
            </a:pPr>
            <a:r>
              <a:rPr lang="en-US" sz="1900" dirty="0">
                <a:solidFill>
                  <a:schemeClr val="dk1"/>
                </a:solidFill>
                <a:latin typeface="Calibri"/>
                <a:ea typeface="Calibri"/>
                <a:cs typeface="Calibri"/>
                <a:sym typeface="Calibri"/>
              </a:rPr>
              <a:t>physical /  cognitive effort reduced  -- Gives detailed analysis on reliable data.</a:t>
            </a:r>
          </a:p>
        </p:txBody>
      </p:sp>
      <p:sp>
        <p:nvSpPr>
          <p:cNvPr id="15" name="Google Shape;119;g25e2b66f848_2_6">
            <a:extLst>
              <a:ext uri="{FF2B5EF4-FFF2-40B4-BE49-F238E27FC236}">
                <a16:creationId xmlns:a16="http://schemas.microsoft.com/office/drawing/2014/main" id="{E5F15153-FC47-013C-886F-21D7283FCFC3}"/>
              </a:ext>
            </a:extLst>
          </p:cNvPr>
          <p:cNvSpPr/>
          <p:nvPr/>
        </p:nvSpPr>
        <p:spPr>
          <a:xfrm>
            <a:off x="100646" y="3486511"/>
            <a:ext cx="3824400" cy="3336900"/>
          </a:xfrm>
          <a:prstGeom prst="roundRect">
            <a:avLst>
              <a:gd name="adj" fmla="val 16667"/>
            </a:avLst>
          </a:prstGeom>
          <a:no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IN" sz="1900" dirty="0">
              <a:solidFill>
                <a:schemeClr val="dk1"/>
              </a:solidFill>
              <a:latin typeface="Calibri"/>
              <a:ea typeface="Calibri"/>
              <a:cs typeface="Calibri"/>
              <a:sym typeface="Calibri"/>
            </a:endParaRPr>
          </a:p>
          <a:p>
            <a:pPr marL="0" marR="0" lvl="0" indent="0" algn="just" rtl="0">
              <a:spcBef>
                <a:spcPts val="0"/>
              </a:spcBef>
              <a:spcAft>
                <a:spcPts val="0"/>
              </a:spcAft>
              <a:buNone/>
            </a:pPr>
            <a:endParaRPr lang="en-IN" sz="1900" dirty="0">
              <a:solidFill>
                <a:schemeClr val="dk1"/>
              </a:solidFill>
              <a:latin typeface="Calibri"/>
              <a:ea typeface="Calibri"/>
              <a:cs typeface="Calibri"/>
              <a:sym typeface="Calibri"/>
            </a:endParaRPr>
          </a:p>
          <a:p>
            <a:pPr marL="342900" marR="0" lvl="0" indent="-342900" algn="just" rtl="0">
              <a:spcBef>
                <a:spcPts val="0"/>
              </a:spcBef>
              <a:spcAft>
                <a:spcPts val="0"/>
              </a:spcAft>
              <a:buFont typeface="Arial" panose="020B0604020202020204" pitchFamily="34" charset="0"/>
              <a:buChar char="•"/>
            </a:pPr>
            <a:r>
              <a:rPr lang="en-IN" sz="1900" dirty="0">
                <a:solidFill>
                  <a:schemeClr val="dk1"/>
                </a:solidFill>
                <a:latin typeface="Calibri"/>
                <a:ea typeface="Calibri"/>
                <a:cs typeface="Calibri"/>
                <a:sym typeface="Calibri"/>
              </a:rPr>
              <a:t>Costly soil testing procedures</a:t>
            </a:r>
          </a:p>
          <a:p>
            <a:pPr marL="342900" marR="0" lvl="0" indent="-342900" algn="just" rtl="0">
              <a:spcBef>
                <a:spcPts val="0"/>
              </a:spcBef>
              <a:spcAft>
                <a:spcPts val="0"/>
              </a:spcAft>
              <a:buFont typeface="Arial" panose="020B0604020202020204" pitchFamily="34" charset="0"/>
              <a:buChar char="•"/>
            </a:pPr>
            <a:r>
              <a:rPr lang="en-IN" sz="1900" dirty="0">
                <a:solidFill>
                  <a:schemeClr val="dk1"/>
                </a:solidFill>
                <a:latin typeface="Calibri"/>
                <a:ea typeface="Calibri"/>
                <a:cs typeface="Calibri"/>
                <a:sym typeface="Calibri"/>
              </a:rPr>
              <a:t>Too much time required for </a:t>
            </a:r>
            <a:r>
              <a:rPr lang="en-US" sz="1900" dirty="0">
                <a:solidFill>
                  <a:schemeClr val="dk1"/>
                </a:solidFill>
                <a:latin typeface="Calibri"/>
                <a:ea typeface="Calibri"/>
                <a:cs typeface="Calibri"/>
                <a:sym typeface="Calibri"/>
              </a:rPr>
              <a:t>reliable soil tests.</a:t>
            </a:r>
          </a:p>
          <a:p>
            <a:pPr marL="342900" marR="0" lvl="0" indent="-342900" algn="just" rtl="0">
              <a:spcBef>
                <a:spcPts val="0"/>
              </a:spcBef>
              <a:spcAft>
                <a:spcPts val="0"/>
              </a:spcAft>
              <a:buFont typeface="Arial" panose="020B0604020202020204" pitchFamily="34" charset="0"/>
              <a:buChar char="•"/>
            </a:pPr>
            <a:r>
              <a:rPr lang="en-US" sz="1900" dirty="0">
                <a:solidFill>
                  <a:schemeClr val="dk1"/>
                </a:solidFill>
                <a:latin typeface="Calibri"/>
                <a:ea typeface="Calibri"/>
                <a:cs typeface="Calibri"/>
                <a:sym typeface="Calibri"/>
              </a:rPr>
              <a:t>Human error in traditional methods.</a:t>
            </a:r>
          </a:p>
          <a:p>
            <a:pPr marL="342900" marR="0" lvl="0" indent="-342900" algn="just" rtl="0">
              <a:spcBef>
                <a:spcPts val="0"/>
              </a:spcBef>
              <a:spcAft>
                <a:spcPts val="0"/>
              </a:spcAft>
              <a:buFont typeface="Arial" panose="020B0604020202020204" pitchFamily="34" charset="0"/>
              <a:buChar char="•"/>
            </a:pPr>
            <a:r>
              <a:rPr lang="en-US" sz="1900" dirty="0">
                <a:solidFill>
                  <a:schemeClr val="dk1"/>
                </a:solidFill>
                <a:latin typeface="Calibri"/>
                <a:ea typeface="Calibri"/>
                <a:cs typeface="Calibri"/>
                <a:sym typeface="Calibri"/>
              </a:rPr>
              <a:t>Gap in generational knowledge and modern tech. </a:t>
            </a:r>
          </a:p>
          <a:p>
            <a:pPr marL="342900" marR="0" lvl="0" indent="-342900" algn="ctr" rtl="0">
              <a:spcBef>
                <a:spcPts val="0"/>
              </a:spcBef>
              <a:spcAft>
                <a:spcPts val="0"/>
              </a:spcAft>
              <a:buFont typeface="Arial" panose="020B0604020202020204" pitchFamily="34" charset="0"/>
              <a:buChar char="•"/>
            </a:pPr>
            <a:endParaRPr lang="en-IN" sz="1900" dirty="0">
              <a:solidFill>
                <a:schemeClr val="dk1"/>
              </a:solidFill>
              <a:latin typeface="Calibri"/>
              <a:ea typeface="Calibri"/>
              <a:cs typeface="Calibri"/>
              <a:sym typeface="Calibri"/>
            </a:endParaRPr>
          </a:p>
        </p:txBody>
      </p:sp>
      <p:sp>
        <p:nvSpPr>
          <p:cNvPr id="16" name="Google Shape;120;g25e2b66f848_2_6">
            <a:extLst>
              <a:ext uri="{FF2B5EF4-FFF2-40B4-BE49-F238E27FC236}">
                <a16:creationId xmlns:a16="http://schemas.microsoft.com/office/drawing/2014/main" id="{E6E8369A-D7F0-C6FC-87A4-A4397D374336}"/>
              </a:ext>
            </a:extLst>
          </p:cNvPr>
          <p:cNvSpPr/>
          <p:nvPr/>
        </p:nvSpPr>
        <p:spPr>
          <a:xfrm>
            <a:off x="100646" y="34504"/>
            <a:ext cx="3824400" cy="3336900"/>
          </a:xfrm>
          <a:prstGeom prst="roundRect">
            <a:avLst>
              <a:gd name="adj" fmla="val 16667"/>
            </a:avLst>
          </a:prstGeom>
          <a:no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342900" marR="0" lvl="0" indent="-342900" algn="l" rtl="0">
              <a:spcBef>
                <a:spcPts val="0"/>
              </a:spcBef>
              <a:spcAft>
                <a:spcPts val="0"/>
              </a:spcAft>
              <a:buFont typeface="Arial" panose="020B0604020202020204" pitchFamily="34" charset="0"/>
              <a:buChar char="•"/>
            </a:pPr>
            <a:r>
              <a:rPr lang="en-US" sz="1900" u="sng" dirty="0">
                <a:solidFill>
                  <a:schemeClr val="dk1"/>
                </a:solidFill>
                <a:latin typeface="Calibri"/>
                <a:ea typeface="Calibri"/>
                <a:cs typeface="Calibri"/>
                <a:sym typeface="Calibri"/>
              </a:rPr>
              <a:t>Small to medium scale farmers with 2-6 acres land</a:t>
            </a:r>
          </a:p>
          <a:p>
            <a:pPr marL="342900" marR="0" lvl="0" indent="-342900" algn="l" rtl="0">
              <a:spcBef>
                <a:spcPts val="0"/>
              </a:spcBef>
              <a:spcAft>
                <a:spcPts val="0"/>
              </a:spcAft>
              <a:buFont typeface="Arial" panose="020B0604020202020204" pitchFamily="34" charset="0"/>
              <a:buChar char="•"/>
            </a:pPr>
            <a:r>
              <a:rPr lang="en-US" sz="1900" u="sng" dirty="0">
                <a:solidFill>
                  <a:schemeClr val="dk1"/>
                </a:solidFill>
                <a:latin typeface="Calibri"/>
                <a:ea typeface="Calibri"/>
                <a:cs typeface="Calibri"/>
                <a:sym typeface="Calibri"/>
              </a:rPr>
              <a:t>Government agencies (B2G)</a:t>
            </a:r>
          </a:p>
          <a:p>
            <a:pPr marL="342900" marR="0" lvl="0" indent="-342900" algn="l" rtl="0">
              <a:spcBef>
                <a:spcPts val="0"/>
              </a:spcBef>
              <a:spcAft>
                <a:spcPts val="0"/>
              </a:spcAft>
              <a:buFont typeface="Arial" panose="020B0604020202020204" pitchFamily="34" charset="0"/>
              <a:buChar char="•"/>
            </a:pPr>
            <a:r>
              <a:rPr lang="en-US" sz="1900" u="sng" dirty="0">
                <a:solidFill>
                  <a:schemeClr val="dk1"/>
                </a:solidFill>
                <a:latin typeface="Calibri"/>
                <a:ea typeface="Calibri"/>
                <a:cs typeface="Calibri"/>
                <a:sym typeface="Calibri"/>
              </a:rPr>
              <a:t>Horticulture and gardening sector for specialized versions of the model.</a:t>
            </a:r>
            <a:endParaRPr sz="1900" u="sng" dirty="0">
              <a:solidFill>
                <a:schemeClr val="dk1"/>
              </a:solidFill>
              <a:latin typeface="Calibri"/>
              <a:ea typeface="Calibri"/>
              <a:cs typeface="Calibri"/>
              <a:sym typeface="Calibri"/>
            </a:endParaRPr>
          </a:p>
        </p:txBody>
      </p:sp>
      <p:sp>
        <p:nvSpPr>
          <p:cNvPr id="17" name="Google Shape;121;g25e2b66f848_2_6">
            <a:extLst>
              <a:ext uri="{FF2B5EF4-FFF2-40B4-BE49-F238E27FC236}">
                <a16:creationId xmlns:a16="http://schemas.microsoft.com/office/drawing/2014/main" id="{59CDFC75-2782-5538-6EF5-A924BBC7B0AA}"/>
              </a:ext>
            </a:extLst>
          </p:cNvPr>
          <p:cNvSpPr/>
          <p:nvPr/>
        </p:nvSpPr>
        <p:spPr>
          <a:xfrm>
            <a:off x="7709147" y="50331"/>
            <a:ext cx="4388100" cy="3336900"/>
          </a:xfrm>
          <a:prstGeom prst="roundRect">
            <a:avLst>
              <a:gd name="adj" fmla="val 16667"/>
            </a:avLst>
          </a:prstGeom>
          <a:no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342900" marR="0" lvl="0" indent="-342900" algn="just" rtl="0">
              <a:spcBef>
                <a:spcPts val="0"/>
              </a:spcBef>
              <a:spcAft>
                <a:spcPts val="0"/>
              </a:spcAft>
              <a:buFont typeface="Arial" panose="020B0604020202020204" pitchFamily="34" charset="0"/>
              <a:buChar char="•"/>
            </a:pPr>
            <a:r>
              <a:rPr lang="en-US" sz="1900" dirty="0">
                <a:solidFill>
                  <a:schemeClr val="dk1"/>
                </a:solidFill>
                <a:latin typeface="Calibri"/>
                <a:ea typeface="Calibri"/>
                <a:cs typeface="Calibri"/>
                <a:sym typeface="Calibri"/>
              </a:rPr>
              <a:t>Affordable soil testing kit</a:t>
            </a:r>
          </a:p>
          <a:p>
            <a:pPr marL="342900" marR="0" lvl="0" indent="-342900" algn="just" rtl="0">
              <a:spcBef>
                <a:spcPts val="0"/>
              </a:spcBef>
              <a:spcAft>
                <a:spcPts val="0"/>
              </a:spcAft>
              <a:buFont typeface="Arial" panose="020B0604020202020204" pitchFamily="34" charset="0"/>
              <a:buChar char="•"/>
            </a:pPr>
            <a:r>
              <a:rPr lang="en-US" sz="1900" dirty="0">
                <a:solidFill>
                  <a:schemeClr val="dk1"/>
                </a:solidFill>
                <a:latin typeface="Calibri"/>
                <a:ea typeface="Calibri"/>
                <a:cs typeface="Calibri"/>
                <a:sym typeface="Calibri"/>
              </a:rPr>
              <a:t>Crop suggestion using ML model</a:t>
            </a:r>
          </a:p>
          <a:p>
            <a:pPr marL="342900" marR="0" lvl="0" indent="-342900" algn="just" rtl="0">
              <a:spcBef>
                <a:spcPts val="0"/>
              </a:spcBef>
              <a:spcAft>
                <a:spcPts val="0"/>
              </a:spcAft>
              <a:buFont typeface="Arial" panose="020B0604020202020204" pitchFamily="34" charset="0"/>
              <a:buChar char="•"/>
            </a:pPr>
            <a:r>
              <a:rPr lang="en-US" sz="1900" dirty="0">
                <a:solidFill>
                  <a:schemeClr val="dk1"/>
                </a:solidFill>
                <a:latin typeface="Calibri"/>
                <a:ea typeface="Calibri"/>
                <a:cs typeface="Calibri"/>
                <a:sym typeface="Calibri"/>
              </a:rPr>
              <a:t>Real time NPK estimation</a:t>
            </a:r>
          </a:p>
          <a:p>
            <a:pPr marL="342900" marR="0" lvl="0" indent="-342900" algn="just" rtl="0">
              <a:spcBef>
                <a:spcPts val="0"/>
              </a:spcBef>
              <a:spcAft>
                <a:spcPts val="0"/>
              </a:spcAft>
              <a:buFont typeface="Arial" panose="020B0604020202020204" pitchFamily="34" charset="0"/>
              <a:buChar char="•"/>
            </a:pPr>
            <a:r>
              <a:rPr lang="en-US" sz="1900" dirty="0">
                <a:solidFill>
                  <a:schemeClr val="dk1"/>
                </a:solidFill>
                <a:latin typeface="Calibri"/>
                <a:ea typeface="Calibri"/>
                <a:cs typeface="Calibri"/>
                <a:sym typeface="Calibri"/>
              </a:rPr>
              <a:t>No human intervention</a:t>
            </a:r>
          </a:p>
          <a:p>
            <a:pPr marL="342900" marR="0" lvl="0" indent="-342900" algn="ctr" rtl="0">
              <a:spcBef>
                <a:spcPts val="0"/>
              </a:spcBef>
              <a:spcAft>
                <a:spcPts val="0"/>
              </a:spcAft>
              <a:buFont typeface="Arial" panose="020B0604020202020204" pitchFamily="34" charset="0"/>
              <a:buChar char="•"/>
            </a:pPr>
            <a:endParaRPr sz="1900" dirty="0">
              <a:solidFill>
                <a:schemeClr val="dk1"/>
              </a:solidFill>
              <a:latin typeface="Calibri"/>
              <a:ea typeface="Calibri"/>
              <a:cs typeface="Calibri"/>
              <a:sym typeface="Calibri"/>
            </a:endParaRPr>
          </a:p>
        </p:txBody>
      </p:sp>
      <p:sp>
        <p:nvSpPr>
          <p:cNvPr id="18" name="Google Shape;122;g25e2b66f848_2_6">
            <a:extLst>
              <a:ext uri="{FF2B5EF4-FFF2-40B4-BE49-F238E27FC236}">
                <a16:creationId xmlns:a16="http://schemas.microsoft.com/office/drawing/2014/main" id="{CE324193-4DAF-0D92-F4DA-1A505D61A942}"/>
              </a:ext>
            </a:extLst>
          </p:cNvPr>
          <p:cNvSpPr/>
          <p:nvPr/>
        </p:nvSpPr>
        <p:spPr>
          <a:xfrm>
            <a:off x="6751265" y="548985"/>
            <a:ext cx="609600" cy="612300"/>
          </a:xfrm>
          <a:prstGeom prst="ellipse">
            <a:avLst/>
          </a:prstGeom>
          <a:solidFill>
            <a:srgbClr val="FFFF00"/>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900">
                <a:solidFill>
                  <a:schemeClr val="dk1"/>
                </a:solidFill>
                <a:latin typeface="Calibri"/>
                <a:ea typeface="Calibri"/>
                <a:cs typeface="Calibri"/>
                <a:sym typeface="Calibri"/>
              </a:rPr>
              <a:t>1</a:t>
            </a:r>
            <a:endParaRPr sz="1900">
              <a:solidFill>
                <a:schemeClr val="dk1"/>
              </a:solidFill>
              <a:latin typeface="Calibri"/>
              <a:ea typeface="Calibri"/>
              <a:cs typeface="Calibri"/>
              <a:sym typeface="Calibri"/>
            </a:endParaRPr>
          </a:p>
        </p:txBody>
      </p:sp>
      <p:sp>
        <p:nvSpPr>
          <p:cNvPr id="19" name="Google Shape;123;g25e2b66f848_2_6">
            <a:extLst>
              <a:ext uri="{FF2B5EF4-FFF2-40B4-BE49-F238E27FC236}">
                <a16:creationId xmlns:a16="http://schemas.microsoft.com/office/drawing/2014/main" id="{B34489E3-227F-FFC2-7B60-452F8D8F13C8}"/>
              </a:ext>
            </a:extLst>
          </p:cNvPr>
          <p:cNvSpPr/>
          <p:nvPr/>
        </p:nvSpPr>
        <p:spPr>
          <a:xfrm>
            <a:off x="1584385" y="126521"/>
            <a:ext cx="609600" cy="612300"/>
          </a:xfrm>
          <a:prstGeom prst="ellipse">
            <a:avLst/>
          </a:prstGeom>
          <a:solidFill>
            <a:srgbClr val="FFFF00"/>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900">
                <a:solidFill>
                  <a:schemeClr val="dk1"/>
                </a:solidFill>
                <a:latin typeface="Calibri"/>
                <a:ea typeface="Calibri"/>
                <a:cs typeface="Calibri"/>
                <a:sym typeface="Calibri"/>
              </a:rPr>
              <a:t>2</a:t>
            </a:r>
            <a:endParaRPr sz="1900">
              <a:solidFill>
                <a:schemeClr val="dk1"/>
              </a:solidFill>
              <a:latin typeface="Calibri"/>
              <a:ea typeface="Calibri"/>
              <a:cs typeface="Calibri"/>
              <a:sym typeface="Calibri"/>
            </a:endParaRPr>
          </a:p>
        </p:txBody>
      </p:sp>
      <p:sp>
        <p:nvSpPr>
          <p:cNvPr id="20" name="Google Shape;124;g25e2b66f848_2_6">
            <a:extLst>
              <a:ext uri="{FF2B5EF4-FFF2-40B4-BE49-F238E27FC236}">
                <a16:creationId xmlns:a16="http://schemas.microsoft.com/office/drawing/2014/main" id="{B5D8E571-B82A-F608-ED7F-21859B6D2DDC}"/>
              </a:ext>
            </a:extLst>
          </p:cNvPr>
          <p:cNvSpPr/>
          <p:nvPr/>
        </p:nvSpPr>
        <p:spPr>
          <a:xfrm>
            <a:off x="1558519" y="3556953"/>
            <a:ext cx="609600" cy="612300"/>
          </a:xfrm>
          <a:prstGeom prst="ellipse">
            <a:avLst/>
          </a:prstGeom>
          <a:solidFill>
            <a:srgbClr val="FFFF00"/>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900" dirty="0">
                <a:solidFill>
                  <a:schemeClr val="dk1"/>
                </a:solidFill>
                <a:latin typeface="Calibri"/>
                <a:ea typeface="Calibri"/>
                <a:cs typeface="Calibri"/>
                <a:sym typeface="Calibri"/>
              </a:rPr>
              <a:t>3</a:t>
            </a:r>
            <a:endParaRPr sz="1900" dirty="0">
              <a:solidFill>
                <a:schemeClr val="dk1"/>
              </a:solidFill>
              <a:latin typeface="Calibri"/>
              <a:ea typeface="Calibri"/>
              <a:cs typeface="Calibri"/>
              <a:sym typeface="Calibri"/>
            </a:endParaRPr>
          </a:p>
        </p:txBody>
      </p:sp>
      <p:sp>
        <p:nvSpPr>
          <p:cNvPr id="21" name="Google Shape;125;g25e2b66f848_2_6">
            <a:extLst>
              <a:ext uri="{FF2B5EF4-FFF2-40B4-BE49-F238E27FC236}">
                <a16:creationId xmlns:a16="http://schemas.microsoft.com/office/drawing/2014/main" id="{78B16B22-BB92-446F-44BA-BDCE46417411}"/>
              </a:ext>
            </a:extLst>
          </p:cNvPr>
          <p:cNvSpPr/>
          <p:nvPr/>
        </p:nvSpPr>
        <p:spPr>
          <a:xfrm>
            <a:off x="9598397" y="126521"/>
            <a:ext cx="609600" cy="612300"/>
          </a:xfrm>
          <a:prstGeom prst="ellipse">
            <a:avLst/>
          </a:prstGeom>
          <a:solidFill>
            <a:srgbClr val="FFFF00"/>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900" dirty="0">
                <a:solidFill>
                  <a:schemeClr val="dk1"/>
                </a:solidFill>
                <a:latin typeface="Calibri"/>
                <a:ea typeface="Calibri"/>
                <a:cs typeface="Calibri"/>
                <a:sym typeface="Calibri"/>
              </a:rPr>
              <a:t>4</a:t>
            </a:r>
            <a:endParaRPr sz="1900" dirty="0">
              <a:solidFill>
                <a:schemeClr val="dk1"/>
              </a:solidFill>
              <a:latin typeface="Calibri"/>
              <a:ea typeface="Calibri"/>
              <a:cs typeface="Calibri"/>
              <a:sym typeface="Calibri"/>
            </a:endParaRPr>
          </a:p>
        </p:txBody>
      </p:sp>
      <p:sp>
        <p:nvSpPr>
          <p:cNvPr id="22" name="Google Shape;126;g25e2b66f848_2_6">
            <a:extLst>
              <a:ext uri="{FF2B5EF4-FFF2-40B4-BE49-F238E27FC236}">
                <a16:creationId xmlns:a16="http://schemas.microsoft.com/office/drawing/2014/main" id="{C2A2C55C-6176-1D7F-ACA2-77830A1C51C3}"/>
              </a:ext>
            </a:extLst>
          </p:cNvPr>
          <p:cNvSpPr/>
          <p:nvPr/>
        </p:nvSpPr>
        <p:spPr>
          <a:xfrm>
            <a:off x="9477556" y="3556953"/>
            <a:ext cx="609600" cy="612300"/>
          </a:xfrm>
          <a:prstGeom prst="ellipse">
            <a:avLst/>
          </a:prstGeom>
          <a:solidFill>
            <a:srgbClr val="FFFF00"/>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900">
                <a:solidFill>
                  <a:schemeClr val="dk1"/>
                </a:solidFill>
                <a:latin typeface="Calibri"/>
                <a:ea typeface="Calibri"/>
                <a:cs typeface="Calibri"/>
                <a:sym typeface="Calibri"/>
              </a:rPr>
              <a:t>5</a:t>
            </a:r>
            <a:endParaRPr sz="1900">
              <a:solidFill>
                <a:schemeClr val="dk1"/>
              </a:solidFill>
              <a:latin typeface="Calibri"/>
              <a:ea typeface="Calibri"/>
              <a:cs typeface="Calibri"/>
              <a:sym typeface="Calibri"/>
            </a:endParaRPr>
          </a:p>
        </p:txBody>
      </p:sp>
      <p:pic>
        <p:nvPicPr>
          <p:cNvPr id="23" name="Picture 4" descr="Harvesto Soil Testing Kit at a lab in Maharashtra">
            <a:extLst>
              <a:ext uri="{FF2B5EF4-FFF2-40B4-BE49-F238E27FC236}">
                <a16:creationId xmlns:a16="http://schemas.microsoft.com/office/drawing/2014/main" id="{9A4AAA2D-59FC-C3A7-C30A-A871785CB1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8434" y="1322081"/>
            <a:ext cx="3617325" cy="44101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30"/>
        <p:cNvGrpSpPr/>
        <p:nvPr/>
      </p:nvGrpSpPr>
      <p:grpSpPr>
        <a:xfrm>
          <a:off x="0" y="0"/>
          <a:ext cx="0" cy="0"/>
          <a:chOff x="0" y="0"/>
          <a:chExt cx="0" cy="0"/>
        </a:xfrm>
      </p:grpSpPr>
      <p:sp>
        <p:nvSpPr>
          <p:cNvPr id="131" name="Google Shape;131;p9"/>
          <p:cNvSpPr txBox="1"/>
          <p:nvPr/>
        </p:nvSpPr>
        <p:spPr>
          <a:xfrm>
            <a:off x="1672063" y="105943"/>
            <a:ext cx="9631045" cy="7874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5000" dirty="0">
                <a:solidFill>
                  <a:schemeClr val="dk1"/>
                </a:solidFill>
                <a:latin typeface="Century Gothic"/>
                <a:ea typeface="Century Gothic"/>
                <a:cs typeface="Century Gothic"/>
                <a:sym typeface="Century Gothic"/>
              </a:rPr>
              <a:t>UNIQUE SELLING PROPOSITION</a:t>
            </a:r>
            <a:endParaRPr sz="5000" dirty="0">
              <a:solidFill>
                <a:schemeClr val="dk1"/>
              </a:solidFill>
              <a:latin typeface="Century Gothic"/>
              <a:ea typeface="Century Gothic"/>
              <a:cs typeface="Century Gothic"/>
              <a:sym typeface="Century Gothic"/>
            </a:endParaRPr>
          </a:p>
        </p:txBody>
      </p:sp>
      <p:sp>
        <p:nvSpPr>
          <p:cNvPr id="132" name="Google Shape;132;p9"/>
          <p:cNvSpPr txBox="1"/>
          <p:nvPr/>
        </p:nvSpPr>
        <p:spPr>
          <a:xfrm>
            <a:off x="1942465" y="1813871"/>
            <a:ext cx="8307070" cy="170559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200" dirty="0">
                <a:solidFill>
                  <a:schemeClr val="dk1"/>
                </a:solidFill>
              </a:rPr>
              <a:t>The following characteristics make our solution a “never before” solution:</a:t>
            </a:r>
            <a:endParaRPr lang="en-US" sz="2200" dirty="0">
              <a:solidFill>
                <a:schemeClr val="dk1"/>
              </a:solidFill>
              <a:latin typeface="Arial"/>
              <a:ea typeface="Arial"/>
              <a:cs typeface="Arial"/>
              <a:sym typeface="Arial"/>
            </a:endParaRPr>
          </a:p>
          <a:p>
            <a:pPr marL="355600" marR="0" lvl="0" indent="-342900" algn="l" rtl="0">
              <a:lnSpc>
                <a:spcPct val="100000"/>
              </a:lnSpc>
              <a:spcBef>
                <a:spcPts val="0"/>
              </a:spcBef>
              <a:spcAft>
                <a:spcPts val="0"/>
              </a:spcAft>
              <a:buFont typeface="Arial" panose="020B0604020202020204" pitchFamily="34" charset="0"/>
              <a:buChar char="•"/>
            </a:pPr>
            <a:r>
              <a:rPr lang="en-US" sz="2200" dirty="0">
                <a:solidFill>
                  <a:schemeClr val="dk1"/>
                </a:solidFill>
              </a:rPr>
              <a:t>Real-time NPK value estimation based on vast dataset.</a:t>
            </a:r>
          </a:p>
          <a:p>
            <a:pPr marL="355600" marR="0" lvl="0" indent="-342900" algn="l" rtl="0">
              <a:lnSpc>
                <a:spcPct val="100000"/>
              </a:lnSpc>
              <a:spcBef>
                <a:spcPts val="0"/>
              </a:spcBef>
              <a:spcAft>
                <a:spcPts val="0"/>
              </a:spcAft>
              <a:buFont typeface="Arial" panose="020B0604020202020204" pitchFamily="34" charset="0"/>
              <a:buChar char="•"/>
            </a:pPr>
            <a:r>
              <a:rPr lang="en-US" sz="2200" dirty="0">
                <a:solidFill>
                  <a:schemeClr val="dk1"/>
                </a:solidFill>
              </a:rPr>
              <a:t>ML-driven Crop Recommendations.</a:t>
            </a:r>
          </a:p>
          <a:p>
            <a:pPr marL="355600" marR="0" lvl="0" indent="-342900" algn="l" rtl="0">
              <a:lnSpc>
                <a:spcPct val="100000"/>
              </a:lnSpc>
              <a:spcBef>
                <a:spcPts val="0"/>
              </a:spcBef>
              <a:spcAft>
                <a:spcPts val="0"/>
              </a:spcAft>
              <a:buFont typeface="Arial" panose="020B0604020202020204" pitchFamily="34" charset="0"/>
              <a:buChar char="•"/>
            </a:pPr>
            <a:r>
              <a:rPr lang="en-US" sz="2200" dirty="0">
                <a:solidFill>
                  <a:schemeClr val="dk1"/>
                </a:solidFill>
              </a:rPr>
              <a:t>Efficient and reliable results.</a:t>
            </a:r>
          </a:p>
        </p:txBody>
      </p:sp>
      <p:sp>
        <p:nvSpPr>
          <p:cNvPr id="133" name="Google Shape;133;p9"/>
          <p:cNvSpPr/>
          <p:nvPr/>
        </p:nvSpPr>
        <p:spPr>
          <a:xfrm>
            <a:off x="3197123" y="893343"/>
            <a:ext cx="5384800" cy="0"/>
          </a:xfrm>
          <a:custGeom>
            <a:avLst/>
            <a:gdLst/>
            <a:ahLst/>
            <a:cxnLst/>
            <a:rect l="l" t="t" r="r" b="b"/>
            <a:pathLst>
              <a:path w="5384800" h="120000" extrusionOk="0">
                <a:moveTo>
                  <a:pt x="0" y="0"/>
                </a:moveTo>
                <a:lnTo>
                  <a:pt x="5384800" y="0"/>
                </a:lnTo>
              </a:path>
            </a:pathLst>
          </a:custGeom>
          <a:noFill/>
          <a:ln w="38100" cap="flat" cmpd="sng">
            <a:solidFill>
              <a:srgbClr val="C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38"/>
        <p:cNvGrpSpPr/>
        <p:nvPr/>
      </p:nvGrpSpPr>
      <p:grpSpPr>
        <a:xfrm>
          <a:off x="0" y="0"/>
          <a:ext cx="0" cy="0"/>
          <a:chOff x="0" y="0"/>
          <a:chExt cx="0" cy="0"/>
        </a:xfrm>
      </p:grpSpPr>
      <p:sp>
        <p:nvSpPr>
          <p:cNvPr id="139" name="Google Shape;139;p10"/>
          <p:cNvSpPr txBox="1">
            <a:spLocks noGrp="1"/>
          </p:cNvSpPr>
          <p:nvPr>
            <p:ph type="title"/>
          </p:nvPr>
        </p:nvSpPr>
        <p:spPr>
          <a:xfrm>
            <a:off x="3841115" y="260211"/>
            <a:ext cx="4947285" cy="787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TARGET MARKET</a:t>
            </a:r>
            <a:endParaRPr/>
          </a:p>
        </p:txBody>
      </p:sp>
      <p:sp>
        <p:nvSpPr>
          <p:cNvPr id="140" name="Google Shape;140;p10"/>
          <p:cNvSpPr txBox="1"/>
          <p:nvPr/>
        </p:nvSpPr>
        <p:spPr>
          <a:xfrm>
            <a:off x="2049462" y="1574800"/>
            <a:ext cx="8093075" cy="2782813"/>
          </a:xfrm>
          <a:prstGeom prst="rect">
            <a:avLst/>
          </a:prstGeom>
          <a:noFill/>
          <a:ln>
            <a:noFill/>
          </a:ln>
        </p:spPr>
        <p:txBody>
          <a:bodyPr spcFirstLastPara="1" wrap="square" lIns="0" tIns="12700" rIns="0" bIns="0" anchor="t" anchorCtr="0">
            <a:spAutoFit/>
          </a:bodyPr>
          <a:lstStyle/>
          <a:p>
            <a:pPr marL="12700" marR="5080" lvl="0" indent="0" rtl="0">
              <a:lnSpc>
                <a:spcPct val="125000"/>
              </a:lnSpc>
              <a:spcBef>
                <a:spcPts val="0"/>
              </a:spcBef>
              <a:spcAft>
                <a:spcPts val="0"/>
              </a:spcAft>
              <a:buNone/>
            </a:pPr>
            <a:r>
              <a:rPr lang="en-US" sz="2400" dirty="0">
                <a:solidFill>
                  <a:schemeClr val="dk1"/>
                </a:solidFill>
                <a:latin typeface="Arial"/>
                <a:ea typeface="Arial"/>
                <a:cs typeface="Arial"/>
                <a:sym typeface="Arial"/>
              </a:rPr>
              <a:t>We will use the following channels to get to this market:</a:t>
            </a:r>
          </a:p>
          <a:p>
            <a:pPr marL="355600" marR="5080" lvl="0" indent="-342900" rtl="0">
              <a:lnSpc>
                <a:spcPct val="125000"/>
              </a:lnSpc>
              <a:spcBef>
                <a:spcPts val="0"/>
              </a:spcBef>
              <a:spcAft>
                <a:spcPts val="0"/>
              </a:spcAft>
              <a:buFont typeface="Arial" panose="020B0604020202020204" pitchFamily="34" charset="0"/>
              <a:buChar char="•"/>
            </a:pPr>
            <a:r>
              <a:rPr lang="en-US" sz="2400" dirty="0">
                <a:solidFill>
                  <a:schemeClr val="dk1"/>
                </a:solidFill>
                <a:latin typeface="Arial"/>
                <a:ea typeface="Arial"/>
                <a:cs typeface="Arial"/>
                <a:sym typeface="Arial"/>
              </a:rPr>
              <a:t>Farmers across various places in the country.</a:t>
            </a:r>
          </a:p>
          <a:p>
            <a:pPr marL="355600" marR="5080" lvl="0" indent="-342900" rtl="0">
              <a:lnSpc>
                <a:spcPct val="125000"/>
              </a:lnSpc>
              <a:spcBef>
                <a:spcPts val="0"/>
              </a:spcBef>
              <a:spcAft>
                <a:spcPts val="0"/>
              </a:spcAft>
              <a:buFont typeface="Arial" panose="020B0604020202020204" pitchFamily="34" charset="0"/>
              <a:buChar char="•"/>
            </a:pPr>
            <a:r>
              <a:rPr lang="en-US" sz="2400" dirty="0">
                <a:solidFill>
                  <a:schemeClr val="dk1"/>
                </a:solidFill>
              </a:rPr>
              <a:t>Government agencies.</a:t>
            </a:r>
          </a:p>
          <a:p>
            <a:pPr marL="355600" marR="5080" lvl="0" indent="-342900" rtl="0">
              <a:lnSpc>
                <a:spcPct val="125000"/>
              </a:lnSpc>
              <a:spcBef>
                <a:spcPts val="0"/>
              </a:spcBef>
              <a:spcAft>
                <a:spcPts val="0"/>
              </a:spcAft>
              <a:buFont typeface="Arial" panose="020B0604020202020204" pitchFamily="34" charset="0"/>
              <a:buChar char="•"/>
            </a:pPr>
            <a:r>
              <a:rPr lang="en-US" sz="2400" dirty="0">
                <a:solidFill>
                  <a:schemeClr val="dk1"/>
                </a:solidFill>
                <a:latin typeface="Arial"/>
                <a:ea typeface="Arial"/>
                <a:cs typeface="Arial"/>
                <a:sym typeface="Arial"/>
              </a:rPr>
              <a:t>Horticulture and the </a:t>
            </a:r>
            <a:r>
              <a:rPr lang="en-US" sz="2400" dirty="0">
                <a:solidFill>
                  <a:schemeClr val="dk1"/>
                </a:solidFill>
              </a:rPr>
              <a:t>G</a:t>
            </a:r>
            <a:r>
              <a:rPr lang="en-US" sz="2400" dirty="0">
                <a:solidFill>
                  <a:schemeClr val="dk1"/>
                </a:solidFill>
                <a:latin typeface="Arial"/>
                <a:ea typeface="Arial"/>
                <a:cs typeface="Arial"/>
                <a:sym typeface="Arial"/>
              </a:rPr>
              <a:t>ardening s</a:t>
            </a:r>
            <a:r>
              <a:rPr lang="en-US" sz="2400" dirty="0">
                <a:solidFill>
                  <a:schemeClr val="dk1"/>
                </a:solidFill>
              </a:rPr>
              <a:t>ector.</a:t>
            </a:r>
          </a:p>
          <a:p>
            <a:pPr marL="355600" marR="5080" lvl="0" indent="-342900" rtl="0">
              <a:lnSpc>
                <a:spcPct val="125000"/>
              </a:lnSpc>
              <a:spcBef>
                <a:spcPts val="0"/>
              </a:spcBef>
              <a:spcAft>
                <a:spcPts val="0"/>
              </a:spcAft>
              <a:buFont typeface="Arial" panose="020B0604020202020204" pitchFamily="34" charset="0"/>
              <a:buChar char="•"/>
            </a:pPr>
            <a:r>
              <a:rPr lang="en-US" sz="2400" dirty="0">
                <a:solidFill>
                  <a:schemeClr val="dk1"/>
                </a:solidFill>
                <a:latin typeface="Arial"/>
                <a:ea typeface="Arial"/>
                <a:cs typeface="Arial"/>
                <a:sym typeface="Arial"/>
              </a:rPr>
              <a:t>Word of mouth.</a:t>
            </a:r>
          </a:p>
          <a:p>
            <a:pPr marL="355600" marR="5080" lvl="0" indent="-342900" rtl="0">
              <a:lnSpc>
                <a:spcPct val="125000"/>
              </a:lnSpc>
              <a:spcBef>
                <a:spcPts val="0"/>
              </a:spcBef>
              <a:spcAft>
                <a:spcPts val="0"/>
              </a:spcAft>
              <a:buFont typeface="Arial" panose="020B0604020202020204" pitchFamily="34" charset="0"/>
              <a:buChar char="•"/>
            </a:pPr>
            <a:r>
              <a:rPr lang="en-US" sz="2400" dirty="0">
                <a:solidFill>
                  <a:schemeClr val="dk1"/>
                </a:solidFill>
              </a:rPr>
              <a:t>Complimentary kits and Educational services.</a:t>
            </a:r>
            <a:endParaRPr lang="en-US" sz="2400" dirty="0">
              <a:solidFill>
                <a:schemeClr val="dk1"/>
              </a:solidFill>
              <a:latin typeface="Arial"/>
              <a:ea typeface="Arial"/>
              <a:cs typeface="Arial"/>
              <a:sym typeface="Arial"/>
            </a:endParaRPr>
          </a:p>
        </p:txBody>
      </p:sp>
      <p:sp>
        <p:nvSpPr>
          <p:cNvPr id="141" name="Google Shape;141;p10"/>
          <p:cNvSpPr/>
          <p:nvPr/>
        </p:nvSpPr>
        <p:spPr>
          <a:xfrm>
            <a:off x="3541252" y="1243313"/>
            <a:ext cx="5384800" cy="0"/>
          </a:xfrm>
          <a:custGeom>
            <a:avLst/>
            <a:gdLst/>
            <a:ahLst/>
            <a:cxnLst/>
            <a:rect l="l" t="t" r="r" b="b"/>
            <a:pathLst>
              <a:path w="5384800" h="120000" extrusionOk="0">
                <a:moveTo>
                  <a:pt x="0" y="0"/>
                </a:moveTo>
                <a:lnTo>
                  <a:pt x="5384800" y="0"/>
                </a:lnTo>
              </a:path>
            </a:pathLst>
          </a:custGeom>
          <a:noFill/>
          <a:ln w="38100" cap="flat" cmpd="sng">
            <a:solidFill>
              <a:srgbClr val="C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3642</TotalTime>
  <Words>1301</Words>
  <Application>Microsoft Office PowerPoint</Application>
  <PresentationFormat>Widescreen</PresentationFormat>
  <Paragraphs>70</Paragraphs>
  <Slides>13</Slides>
  <Notes>12</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9" baseType="lpstr">
      <vt:lpstr>Aparajita</vt:lpstr>
      <vt:lpstr>Arial</vt:lpstr>
      <vt:lpstr>Calibri</vt:lpstr>
      <vt:lpstr>Century Gothic</vt:lpstr>
      <vt:lpstr>Office Theme</vt:lpstr>
      <vt:lpstr>Worksheet</vt:lpstr>
      <vt:lpstr>PowerPoint Presentation</vt:lpstr>
      <vt:lpstr>THE TEAM</vt:lpstr>
      <vt:lpstr>PROBLEM</vt:lpstr>
      <vt:lpstr>PowerPoint Presentation</vt:lpstr>
      <vt:lpstr>OUR PRODUCT/SERVICE</vt:lpstr>
      <vt:lpstr>PowerPoint Presentation</vt:lpstr>
      <vt:lpstr>PowerPoint Presentation</vt:lpstr>
      <vt:lpstr>PowerPoint Presentation</vt:lpstr>
      <vt:lpstr>TARGET MARKET</vt:lpstr>
      <vt:lpstr>COMPETITION &amp; BARRIER TO ENTRY</vt:lpstr>
      <vt:lpstr>REVENUE MODEL</vt:lpstr>
      <vt:lpstr>MILESTONES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17</cp:revision>
  <dcterms:created xsi:type="dcterms:W3CDTF">2021-02-15T04:56:39Z</dcterms:created>
  <dcterms:modified xsi:type="dcterms:W3CDTF">2024-01-22T18:13:27Z</dcterms:modified>
</cp:coreProperties>
</file>